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88" r:id="rId3"/>
    <p:sldId id="258" r:id="rId4"/>
    <p:sldId id="373" r:id="rId5"/>
    <p:sldId id="263" r:id="rId6"/>
    <p:sldId id="268" r:id="rId7"/>
    <p:sldId id="260" r:id="rId8"/>
    <p:sldId id="266" r:id="rId9"/>
    <p:sldId id="267" r:id="rId10"/>
    <p:sldId id="289" r:id="rId11"/>
    <p:sldId id="269" r:id="rId12"/>
    <p:sldId id="372" r:id="rId13"/>
    <p:sldId id="261" r:id="rId14"/>
    <p:sldId id="341" r:id="rId15"/>
    <p:sldId id="272" r:id="rId16"/>
    <p:sldId id="325" r:id="rId17"/>
    <p:sldId id="326" r:id="rId18"/>
    <p:sldId id="318" r:id="rId19"/>
    <p:sldId id="359" r:id="rId20"/>
    <p:sldId id="335" r:id="rId21"/>
    <p:sldId id="338" r:id="rId22"/>
    <p:sldId id="333" r:id="rId23"/>
    <p:sldId id="262" r:id="rId24"/>
    <p:sldId id="344" r:id="rId25"/>
    <p:sldId id="360" r:id="rId26"/>
    <p:sldId id="356" r:id="rId27"/>
    <p:sldId id="361" r:id="rId28"/>
    <p:sldId id="358" r:id="rId29"/>
    <p:sldId id="362" r:id="rId30"/>
    <p:sldId id="363" r:id="rId31"/>
    <p:sldId id="364" r:id="rId32"/>
    <p:sldId id="365" r:id="rId33"/>
    <p:sldId id="366" r:id="rId34"/>
    <p:sldId id="367" r:id="rId35"/>
    <p:sldId id="368" r:id="rId36"/>
    <p:sldId id="355" r:id="rId37"/>
    <p:sldId id="369" r:id="rId38"/>
    <p:sldId id="370" r:id="rId39"/>
    <p:sldId id="374" r:id="rId40"/>
    <p:sldId id="281" r:id="rId41"/>
    <p:sldId id="282" r:id="rId42"/>
    <p:sldId id="287"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72"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8FB3AD"/>
    <a:srgbClr val="016454"/>
    <a:srgbClr val="049277"/>
    <a:srgbClr val="024E40"/>
    <a:srgbClr val="03715B"/>
    <a:srgbClr val="184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80" autoAdjust="0"/>
    <p:restoredTop sz="85265" autoAdjust="0"/>
  </p:normalViewPr>
  <p:slideViewPr>
    <p:cSldViewPr snapToGrid="0">
      <p:cViewPr>
        <p:scale>
          <a:sx n="92" d="100"/>
          <a:sy n="92" d="100"/>
        </p:scale>
        <p:origin x="144" y="408"/>
      </p:cViewPr>
      <p:guideLst>
        <p:guide pos="3772"/>
        <p:guide orient="horz" pos="2160"/>
      </p:guideLst>
    </p:cSldViewPr>
  </p:slideViewPr>
  <p:notesTextViewPr>
    <p:cViewPr>
      <p:scale>
        <a:sx n="105" d="100"/>
        <a:sy n="105"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D10AD-A60D-5A47-8F12-9E2766E8E579}" type="doc">
      <dgm:prSet loTypeId="urn:microsoft.com/office/officeart/2005/8/layout/StepDownProcess" loCatId="process" qsTypeId="urn:microsoft.com/office/officeart/2005/8/quickstyle/simple3" qsCatId="simple" csTypeId="urn:microsoft.com/office/officeart/2005/8/colors/accent3_2" csCatId="accent3" phldr="1"/>
      <dgm:spPr/>
      <dgm:t>
        <a:bodyPr/>
        <a:lstStyle/>
        <a:p>
          <a:endParaRPr lang="en-US"/>
        </a:p>
      </dgm:t>
    </dgm:pt>
    <dgm:pt modelId="{83DF0E7B-3A10-A34D-8487-B70A4302363E}">
      <dgm:prSet custT="1"/>
      <dgm:spPr>
        <a:solidFill>
          <a:srgbClr val="016454"/>
        </a:solidFill>
      </dgm:spPr>
      <dgm:t>
        <a:bodyPr/>
        <a:lstStyle/>
        <a:p>
          <a:r>
            <a:rPr lang="en-US" sz="1200" dirty="0">
              <a:solidFill>
                <a:schemeClr val="bg1"/>
              </a:solidFill>
            </a:rPr>
            <a:t>Scrap</a:t>
          </a:r>
          <a:r>
            <a:rPr lang="zh-CN" sz="1200" dirty="0">
              <a:solidFill>
                <a:schemeClr val="bg1"/>
              </a:solidFill>
            </a:rPr>
            <a:t> </a:t>
          </a:r>
          <a:r>
            <a:rPr lang="en-US" sz="1200" dirty="0">
              <a:solidFill>
                <a:schemeClr val="bg1"/>
              </a:solidFill>
            </a:rPr>
            <a:t>dynamically:</a:t>
          </a:r>
          <a:r>
            <a:rPr lang="zh-CN" sz="1200" dirty="0">
              <a:solidFill>
                <a:schemeClr val="bg1"/>
              </a:solidFill>
            </a:rPr>
            <a:t> </a:t>
          </a:r>
          <a:r>
            <a:rPr lang="en-US" sz="1200" dirty="0">
              <a:solidFill>
                <a:schemeClr val="bg1"/>
              </a:solidFill>
            </a:rPr>
            <a:t>We need to click on certain buttons</a:t>
          </a:r>
          <a:r>
            <a:rPr lang="zh-CN" sz="1200" dirty="0">
              <a:solidFill>
                <a:schemeClr val="bg1"/>
              </a:solidFill>
            </a:rPr>
            <a:t> </a:t>
          </a:r>
          <a:r>
            <a:rPr lang="en-US" sz="1200" dirty="0">
              <a:solidFill>
                <a:schemeClr val="bg1"/>
              </a:solidFill>
            </a:rPr>
            <a:t>before</a:t>
          </a:r>
          <a:r>
            <a:rPr lang="zh-CN" sz="1200" dirty="0">
              <a:solidFill>
                <a:schemeClr val="bg1"/>
              </a:solidFill>
            </a:rPr>
            <a:t> </a:t>
          </a:r>
          <a:r>
            <a:rPr lang="en-US" sz="1200" dirty="0">
              <a:solidFill>
                <a:schemeClr val="bg1"/>
              </a:solidFill>
            </a:rPr>
            <a:t>reach</a:t>
          </a:r>
          <a:r>
            <a:rPr lang="zh-CN" sz="1200" dirty="0">
              <a:solidFill>
                <a:schemeClr val="bg1"/>
              </a:solidFill>
            </a:rPr>
            <a:t> </a:t>
          </a:r>
          <a:r>
            <a:rPr lang="en-US" sz="1200" dirty="0">
              <a:solidFill>
                <a:schemeClr val="bg1"/>
              </a:solidFill>
            </a:rPr>
            <a:t>the</a:t>
          </a:r>
          <a:r>
            <a:rPr lang="zh-CN" sz="1200" dirty="0">
              <a:solidFill>
                <a:schemeClr val="bg1"/>
              </a:solidFill>
            </a:rPr>
            <a:t> </a:t>
          </a:r>
          <a:r>
            <a:rPr lang="en-US" sz="1200" dirty="0">
              <a:solidFill>
                <a:schemeClr val="bg1"/>
              </a:solidFill>
            </a:rPr>
            <a:t>report</a:t>
          </a:r>
          <a:r>
            <a:rPr lang="zh-CN" sz="1200" dirty="0">
              <a:solidFill>
                <a:schemeClr val="bg1"/>
              </a:solidFill>
            </a:rPr>
            <a:t> </a:t>
          </a:r>
          <a:r>
            <a:rPr lang="en-US" sz="1200" dirty="0">
              <a:solidFill>
                <a:schemeClr val="bg1"/>
              </a:solidFill>
            </a:rPr>
            <a:t>we</a:t>
          </a:r>
          <a:r>
            <a:rPr lang="zh-CN" sz="1200" dirty="0">
              <a:solidFill>
                <a:schemeClr val="bg1"/>
              </a:solidFill>
            </a:rPr>
            <a:t> </a:t>
          </a:r>
          <a:r>
            <a:rPr lang="en-US" sz="1200" dirty="0">
              <a:solidFill>
                <a:schemeClr val="bg1"/>
              </a:solidFill>
            </a:rPr>
            <a:t>aim</a:t>
          </a:r>
          <a:r>
            <a:rPr lang="zh-CN" sz="1200" dirty="0">
              <a:solidFill>
                <a:schemeClr val="bg1"/>
              </a:solidFill>
            </a:rPr>
            <a:t> </a:t>
          </a:r>
          <a:r>
            <a:rPr lang="en-US" sz="1200" dirty="0">
              <a:solidFill>
                <a:schemeClr val="bg1"/>
              </a:solidFill>
            </a:rPr>
            <a:t>to</a:t>
          </a:r>
          <a:r>
            <a:rPr lang="zh-CN" sz="1200" dirty="0">
              <a:solidFill>
                <a:schemeClr val="bg1"/>
              </a:solidFill>
            </a:rPr>
            <a:t> </a:t>
          </a:r>
          <a:r>
            <a:rPr lang="en-US" sz="1200" dirty="0">
              <a:solidFill>
                <a:schemeClr val="bg1"/>
              </a:solidFill>
            </a:rPr>
            <a:t>scrape</a:t>
          </a:r>
          <a:r>
            <a:rPr lang="zh-CN" sz="1200" dirty="0">
              <a:solidFill>
                <a:schemeClr val="bg1"/>
              </a:solidFill>
            </a:rPr>
            <a:t> </a:t>
          </a:r>
          <a:r>
            <a:rPr lang="en-US" sz="1200" dirty="0">
              <a:solidFill>
                <a:schemeClr val="bg1"/>
              </a:solidFill>
            </a:rPr>
            <a:t>. </a:t>
          </a:r>
        </a:p>
      </dgm:t>
    </dgm:pt>
    <dgm:pt modelId="{6D7B76AB-BA52-1745-B714-06960A123F43}" type="parTrans" cxnId="{2C11ED3B-207B-D545-8935-BD13DC012032}">
      <dgm:prSet/>
      <dgm:spPr/>
      <dgm:t>
        <a:bodyPr/>
        <a:lstStyle/>
        <a:p>
          <a:endParaRPr lang="en-US" sz="1200"/>
        </a:p>
      </dgm:t>
    </dgm:pt>
    <dgm:pt modelId="{101D73F4-0EB3-B64E-8E06-B7DD0E2BD2D7}" type="sibTrans" cxnId="{2C11ED3B-207B-D545-8935-BD13DC012032}">
      <dgm:prSet/>
      <dgm:spPr/>
      <dgm:t>
        <a:bodyPr/>
        <a:lstStyle/>
        <a:p>
          <a:endParaRPr lang="en-US" sz="1200"/>
        </a:p>
      </dgm:t>
    </dgm:pt>
    <dgm:pt modelId="{C70FEFB5-82F9-E24C-8B5C-94F89F4407C1}">
      <dgm:prSet custT="1"/>
      <dgm:spPr>
        <a:solidFill>
          <a:srgbClr val="016454"/>
        </a:solidFill>
      </dgm:spPr>
      <dgm:t>
        <a:bodyPr/>
        <a:lstStyle/>
        <a:p>
          <a:r>
            <a:rPr lang="en-US" altLang="zh-CN" sz="2000" dirty="0">
              <a:solidFill>
                <a:schemeClr val="bg1"/>
              </a:solidFill>
            </a:rPr>
            <a:t>1.</a:t>
          </a:r>
          <a:r>
            <a:rPr lang="zh-CN" altLang="en-US" sz="2000" dirty="0">
              <a:solidFill>
                <a:schemeClr val="bg1"/>
              </a:solidFill>
            </a:rPr>
            <a:t> </a:t>
          </a:r>
          <a:r>
            <a:rPr lang="en-US" sz="2000" dirty="0">
              <a:solidFill>
                <a:schemeClr val="bg1"/>
              </a:solidFill>
            </a:rPr>
            <a:t>preview button</a:t>
          </a:r>
        </a:p>
      </dgm:t>
    </dgm:pt>
    <dgm:pt modelId="{C2AAFD75-695D-3142-AC82-43B2003067CC}" type="parTrans" cxnId="{92B08EFD-8F29-DB47-B4FE-344383D4303C}">
      <dgm:prSet/>
      <dgm:spPr/>
      <dgm:t>
        <a:bodyPr/>
        <a:lstStyle/>
        <a:p>
          <a:endParaRPr lang="en-US" sz="1200"/>
        </a:p>
      </dgm:t>
    </dgm:pt>
    <dgm:pt modelId="{7F802E8B-CBEF-1F40-9E1F-C1CD3F10D086}" type="sibTrans" cxnId="{92B08EFD-8F29-DB47-B4FE-344383D4303C}">
      <dgm:prSet/>
      <dgm:spPr/>
      <dgm:t>
        <a:bodyPr/>
        <a:lstStyle/>
        <a:p>
          <a:endParaRPr lang="en-US" sz="1200"/>
        </a:p>
      </dgm:t>
    </dgm:pt>
    <dgm:pt modelId="{FE7EE029-6BE1-C241-AB9B-E5DE713C4739}">
      <dgm:prSet custT="1"/>
      <dgm:spPr>
        <a:solidFill>
          <a:srgbClr val="016454"/>
        </a:solidFill>
      </dgm:spPr>
      <dgm:t>
        <a:bodyPr/>
        <a:lstStyle/>
        <a:p>
          <a:r>
            <a:rPr lang="en-US" altLang="zh-CN" sz="1800" dirty="0">
              <a:solidFill>
                <a:schemeClr val="bg1"/>
              </a:solidFill>
            </a:rPr>
            <a:t>2.</a:t>
          </a:r>
          <a:r>
            <a:rPr lang="zh-CN" altLang="en-US" sz="1800" dirty="0">
              <a:solidFill>
                <a:schemeClr val="bg1"/>
              </a:solidFill>
            </a:rPr>
            <a:t> </a:t>
          </a:r>
          <a:r>
            <a:rPr lang="en-US" sz="1800" dirty="0">
              <a:solidFill>
                <a:schemeClr val="bg1"/>
              </a:solidFill>
            </a:rPr>
            <a:t>popped up preview </a:t>
          </a:r>
        </a:p>
      </dgm:t>
    </dgm:pt>
    <dgm:pt modelId="{0E12A2CA-6114-2848-8A4A-D30F6AE101FE}" type="parTrans" cxnId="{D4392EF4-A843-0249-A415-682FE67B68BE}">
      <dgm:prSet/>
      <dgm:spPr/>
      <dgm:t>
        <a:bodyPr/>
        <a:lstStyle/>
        <a:p>
          <a:endParaRPr lang="en-US" sz="1200"/>
        </a:p>
      </dgm:t>
    </dgm:pt>
    <dgm:pt modelId="{590F27E8-91E0-1A47-8907-42010F625C02}" type="sibTrans" cxnId="{D4392EF4-A843-0249-A415-682FE67B68BE}">
      <dgm:prSet/>
      <dgm:spPr/>
      <dgm:t>
        <a:bodyPr/>
        <a:lstStyle/>
        <a:p>
          <a:endParaRPr lang="en-US" sz="1200"/>
        </a:p>
      </dgm:t>
    </dgm:pt>
    <dgm:pt modelId="{E9DFA5EA-19D2-DC4B-89F6-F65A2C2C6162}">
      <dgm:prSet custT="1"/>
      <dgm:spPr>
        <a:solidFill>
          <a:srgbClr val="016454"/>
        </a:solidFill>
      </dgm:spPr>
      <dgm:t>
        <a:bodyPr/>
        <a:lstStyle/>
        <a:p>
          <a:r>
            <a:rPr lang="en-US" altLang="zh-CN" sz="1600" dirty="0">
              <a:solidFill>
                <a:schemeClr val="bg1"/>
              </a:solidFill>
            </a:rPr>
            <a:t>3.</a:t>
          </a:r>
          <a:r>
            <a:rPr lang="zh-CN" altLang="en-US" sz="1600" dirty="0">
              <a:solidFill>
                <a:schemeClr val="bg1"/>
              </a:solidFill>
            </a:rPr>
            <a:t> </a:t>
          </a:r>
          <a:r>
            <a:rPr lang="en-US" sz="1600" dirty="0">
              <a:solidFill>
                <a:schemeClr val="bg1"/>
              </a:solidFill>
            </a:rPr>
            <a:t>wait it to load </a:t>
          </a:r>
        </a:p>
      </dgm:t>
    </dgm:pt>
    <dgm:pt modelId="{172FE3F0-7AF6-BB49-857A-4DF4100E1374}" type="parTrans" cxnId="{84B79FD1-FDFB-E947-9C04-DF0B4C508AD0}">
      <dgm:prSet/>
      <dgm:spPr/>
      <dgm:t>
        <a:bodyPr/>
        <a:lstStyle/>
        <a:p>
          <a:endParaRPr lang="en-US" sz="1200"/>
        </a:p>
      </dgm:t>
    </dgm:pt>
    <dgm:pt modelId="{CD051EA3-BAB7-894B-872F-6F348B3D29DA}" type="sibTrans" cxnId="{84B79FD1-FDFB-E947-9C04-DF0B4C508AD0}">
      <dgm:prSet/>
      <dgm:spPr/>
      <dgm:t>
        <a:bodyPr/>
        <a:lstStyle/>
        <a:p>
          <a:endParaRPr lang="en-US" sz="1200"/>
        </a:p>
      </dgm:t>
    </dgm:pt>
    <dgm:pt modelId="{1A24AE31-B8A2-6349-9B70-6827FBEC569C}">
      <dgm:prSet custT="1"/>
      <dgm:spPr>
        <a:solidFill>
          <a:srgbClr val="016454"/>
        </a:solidFill>
      </dgm:spPr>
      <dgm:t>
        <a:bodyPr/>
        <a:lstStyle/>
        <a:p>
          <a:r>
            <a:rPr lang="en-US" altLang="zh-CN" sz="1600" dirty="0">
              <a:solidFill>
                <a:schemeClr val="bg1"/>
              </a:solidFill>
            </a:rPr>
            <a:t>4.</a:t>
          </a:r>
          <a:r>
            <a:rPr lang="en-US" sz="1600" dirty="0">
              <a:solidFill>
                <a:schemeClr val="bg1"/>
              </a:solidFill>
            </a:rPr>
            <a:t>click open button</a:t>
          </a:r>
        </a:p>
      </dgm:t>
    </dgm:pt>
    <dgm:pt modelId="{E3CBB93F-AECA-644B-8FDF-9A59384D9A27}" type="parTrans" cxnId="{BA36131B-ECE9-0047-9BF7-CC3940137BFD}">
      <dgm:prSet/>
      <dgm:spPr/>
      <dgm:t>
        <a:bodyPr/>
        <a:lstStyle/>
        <a:p>
          <a:endParaRPr lang="en-US" sz="1200"/>
        </a:p>
      </dgm:t>
    </dgm:pt>
    <dgm:pt modelId="{8810538F-0A6A-4347-A5A6-B59CF44DA253}" type="sibTrans" cxnId="{BA36131B-ECE9-0047-9BF7-CC3940137BFD}">
      <dgm:prSet/>
      <dgm:spPr/>
      <dgm:t>
        <a:bodyPr/>
        <a:lstStyle/>
        <a:p>
          <a:endParaRPr lang="en-US" sz="1200"/>
        </a:p>
      </dgm:t>
    </dgm:pt>
    <dgm:pt modelId="{521BDA2D-125A-2A4F-BB77-C8275421E1D6}">
      <dgm:prSet custT="1"/>
      <dgm:spPr>
        <a:solidFill>
          <a:srgbClr val="016454"/>
        </a:solidFill>
      </dgm:spPr>
      <dgm:t>
        <a:bodyPr/>
        <a:lstStyle/>
        <a:p>
          <a:r>
            <a:rPr lang="en-US" altLang="zh-CN" sz="1400" dirty="0">
              <a:solidFill>
                <a:schemeClr val="bg1"/>
              </a:solidFill>
            </a:rPr>
            <a:t>5.</a:t>
          </a:r>
          <a:r>
            <a:rPr lang="zh-CN" altLang="en-US" sz="1400" dirty="0">
              <a:solidFill>
                <a:schemeClr val="bg1"/>
              </a:solidFill>
            </a:rPr>
            <a:t> </a:t>
          </a:r>
          <a:r>
            <a:rPr lang="en-US" sz="1400" dirty="0">
              <a:solidFill>
                <a:schemeClr val="bg1"/>
              </a:solidFill>
            </a:rPr>
            <a:t>click close button for preview </a:t>
          </a:r>
          <a:r>
            <a:rPr lang="en-US" altLang="zh-CN" sz="1400" dirty="0">
              <a:solidFill>
                <a:schemeClr val="bg1"/>
              </a:solidFill>
            </a:rPr>
            <a:t>window</a:t>
          </a:r>
          <a:endParaRPr lang="en-US" sz="1400" dirty="0">
            <a:solidFill>
              <a:schemeClr val="bg1"/>
            </a:solidFill>
          </a:endParaRPr>
        </a:p>
      </dgm:t>
    </dgm:pt>
    <dgm:pt modelId="{DD9CEA5B-1BB8-C242-ADE1-4DC4E5B3398B}" type="parTrans" cxnId="{65CC297B-CCA7-744E-82E7-DA10EEDB418B}">
      <dgm:prSet/>
      <dgm:spPr/>
      <dgm:t>
        <a:bodyPr/>
        <a:lstStyle/>
        <a:p>
          <a:endParaRPr lang="en-US" sz="1200"/>
        </a:p>
      </dgm:t>
    </dgm:pt>
    <dgm:pt modelId="{9869B4D4-24BE-D54B-ABB7-A383BCDB6749}" type="sibTrans" cxnId="{65CC297B-CCA7-744E-82E7-DA10EEDB418B}">
      <dgm:prSet/>
      <dgm:spPr/>
      <dgm:t>
        <a:bodyPr/>
        <a:lstStyle/>
        <a:p>
          <a:endParaRPr lang="en-US" sz="1200"/>
        </a:p>
      </dgm:t>
    </dgm:pt>
    <dgm:pt modelId="{D6008F7A-19AC-1A4A-9B8F-827ACE994FE5}">
      <dgm:prSet custT="1"/>
      <dgm:spPr>
        <a:solidFill>
          <a:srgbClr val="016454"/>
        </a:solidFill>
      </dgm:spPr>
      <dgm:t>
        <a:bodyPr/>
        <a:lstStyle/>
        <a:p>
          <a:r>
            <a:rPr lang="en-US" altLang="zh-CN" sz="1200" dirty="0">
              <a:solidFill>
                <a:schemeClr val="bg1"/>
              </a:solidFill>
            </a:rPr>
            <a:t>6.</a:t>
          </a:r>
          <a:r>
            <a:rPr lang="zh-CN" altLang="en-US" sz="1200" dirty="0">
              <a:solidFill>
                <a:schemeClr val="bg1"/>
              </a:solidFill>
            </a:rPr>
            <a:t> </a:t>
          </a:r>
          <a:r>
            <a:rPr lang="en-US" sz="1200" dirty="0">
              <a:solidFill>
                <a:schemeClr val="bg1"/>
              </a:solidFill>
            </a:rPr>
            <a:t>click on next page (if we have already scrapped all the report </a:t>
          </a:r>
          <a:r>
            <a:rPr lang="en-US" altLang="zh-CN" sz="1200" dirty="0" err="1">
              <a:solidFill>
                <a:schemeClr val="bg1"/>
              </a:solidFill>
            </a:rPr>
            <a:t>urls</a:t>
          </a:r>
          <a:r>
            <a:rPr lang="zh-CN" altLang="en-US" sz="1200" dirty="0">
              <a:solidFill>
                <a:schemeClr val="bg1"/>
              </a:solidFill>
            </a:rPr>
            <a:t> </a:t>
          </a:r>
          <a:r>
            <a:rPr lang="en-US" sz="1200" dirty="0">
              <a:solidFill>
                <a:schemeClr val="bg1"/>
              </a:solidFill>
            </a:rPr>
            <a:t>in current page, and stop if there is no next page available.)</a:t>
          </a:r>
        </a:p>
      </dgm:t>
    </dgm:pt>
    <dgm:pt modelId="{88821EA1-ADBD-914A-8B21-85EEC303AAEA}" type="parTrans" cxnId="{DBE0F126-F081-E347-94D3-F3265E473F29}">
      <dgm:prSet/>
      <dgm:spPr/>
      <dgm:t>
        <a:bodyPr/>
        <a:lstStyle/>
        <a:p>
          <a:endParaRPr lang="en-US" sz="1200"/>
        </a:p>
      </dgm:t>
    </dgm:pt>
    <dgm:pt modelId="{9469428F-79D1-2A4F-8AEA-269FCF87DD41}" type="sibTrans" cxnId="{DBE0F126-F081-E347-94D3-F3265E473F29}">
      <dgm:prSet/>
      <dgm:spPr/>
      <dgm:t>
        <a:bodyPr/>
        <a:lstStyle/>
        <a:p>
          <a:endParaRPr lang="en-US" sz="1200"/>
        </a:p>
      </dgm:t>
    </dgm:pt>
    <dgm:pt modelId="{60227E68-274B-F544-9686-256290126011}" type="pres">
      <dgm:prSet presAssocID="{679D10AD-A60D-5A47-8F12-9E2766E8E579}" presName="rootnode" presStyleCnt="0">
        <dgm:presLayoutVars>
          <dgm:chMax/>
          <dgm:chPref/>
          <dgm:dir/>
          <dgm:animLvl val="lvl"/>
        </dgm:presLayoutVars>
      </dgm:prSet>
      <dgm:spPr/>
    </dgm:pt>
    <dgm:pt modelId="{F9441E8C-0DF8-834C-8940-2C851972C918}" type="pres">
      <dgm:prSet presAssocID="{83DF0E7B-3A10-A34D-8487-B70A4302363E}" presName="composite" presStyleCnt="0"/>
      <dgm:spPr/>
    </dgm:pt>
    <dgm:pt modelId="{C9F5F1A8-1CFE-3848-A8C8-12E4205EB0CC}" type="pres">
      <dgm:prSet presAssocID="{83DF0E7B-3A10-A34D-8487-B70A4302363E}" presName="bentUpArrow1" presStyleLbl="alignImgPlace1" presStyleIdx="0" presStyleCnt="6"/>
      <dgm:spPr/>
    </dgm:pt>
    <dgm:pt modelId="{3EBAC677-128F-FC4E-8A0F-D6BDDD7FFBD3}" type="pres">
      <dgm:prSet presAssocID="{83DF0E7B-3A10-A34D-8487-B70A4302363E}" presName="ParentText" presStyleLbl="node1" presStyleIdx="0" presStyleCnt="7" custScaleX="233436">
        <dgm:presLayoutVars>
          <dgm:chMax val="1"/>
          <dgm:chPref val="1"/>
          <dgm:bulletEnabled val="1"/>
        </dgm:presLayoutVars>
      </dgm:prSet>
      <dgm:spPr/>
    </dgm:pt>
    <dgm:pt modelId="{D54D28FB-E128-5E41-AEF6-CDD766905D4C}" type="pres">
      <dgm:prSet presAssocID="{83DF0E7B-3A10-A34D-8487-B70A4302363E}" presName="ChildText" presStyleLbl="revTx" presStyleIdx="0" presStyleCnt="6">
        <dgm:presLayoutVars>
          <dgm:chMax val="0"/>
          <dgm:chPref val="0"/>
          <dgm:bulletEnabled val="1"/>
        </dgm:presLayoutVars>
      </dgm:prSet>
      <dgm:spPr/>
    </dgm:pt>
    <dgm:pt modelId="{63553D99-2A79-D549-86C4-7FD34A9FED91}" type="pres">
      <dgm:prSet presAssocID="{101D73F4-0EB3-B64E-8E06-B7DD0E2BD2D7}" presName="sibTrans" presStyleCnt="0"/>
      <dgm:spPr/>
    </dgm:pt>
    <dgm:pt modelId="{4803D60B-7176-9649-8E53-670E6D8D2737}" type="pres">
      <dgm:prSet presAssocID="{C70FEFB5-82F9-E24C-8B5C-94F89F4407C1}" presName="composite" presStyleCnt="0"/>
      <dgm:spPr/>
    </dgm:pt>
    <dgm:pt modelId="{72076E95-227E-5C4A-B859-03A1DD1D185C}" type="pres">
      <dgm:prSet presAssocID="{C70FEFB5-82F9-E24C-8B5C-94F89F4407C1}" presName="bentUpArrow1" presStyleLbl="alignImgPlace1" presStyleIdx="1" presStyleCnt="6"/>
      <dgm:spPr/>
    </dgm:pt>
    <dgm:pt modelId="{F7875770-A367-A949-87F0-C359FEFFFCC0}" type="pres">
      <dgm:prSet presAssocID="{C70FEFB5-82F9-E24C-8B5C-94F89F4407C1}" presName="ParentText" presStyleLbl="node1" presStyleIdx="1" presStyleCnt="7" custScaleX="240088">
        <dgm:presLayoutVars>
          <dgm:chMax val="1"/>
          <dgm:chPref val="1"/>
          <dgm:bulletEnabled val="1"/>
        </dgm:presLayoutVars>
      </dgm:prSet>
      <dgm:spPr/>
    </dgm:pt>
    <dgm:pt modelId="{6F782A3A-D5CC-8543-A21F-29080EEF55BA}" type="pres">
      <dgm:prSet presAssocID="{C70FEFB5-82F9-E24C-8B5C-94F89F4407C1}" presName="ChildText" presStyleLbl="revTx" presStyleIdx="1" presStyleCnt="6">
        <dgm:presLayoutVars>
          <dgm:chMax val="0"/>
          <dgm:chPref val="0"/>
          <dgm:bulletEnabled val="1"/>
        </dgm:presLayoutVars>
      </dgm:prSet>
      <dgm:spPr/>
    </dgm:pt>
    <dgm:pt modelId="{FA50A03C-D76E-1847-8741-3FE2964AAEC1}" type="pres">
      <dgm:prSet presAssocID="{7F802E8B-CBEF-1F40-9E1F-C1CD3F10D086}" presName="sibTrans" presStyleCnt="0"/>
      <dgm:spPr/>
    </dgm:pt>
    <dgm:pt modelId="{190987A8-2D2C-4347-B776-77551610E642}" type="pres">
      <dgm:prSet presAssocID="{FE7EE029-6BE1-C241-AB9B-E5DE713C4739}" presName="composite" presStyleCnt="0"/>
      <dgm:spPr/>
    </dgm:pt>
    <dgm:pt modelId="{A4F13C98-B983-CD47-8ACF-A6896DA94465}" type="pres">
      <dgm:prSet presAssocID="{FE7EE029-6BE1-C241-AB9B-E5DE713C4739}" presName="bentUpArrow1" presStyleLbl="alignImgPlace1" presStyleIdx="2" presStyleCnt="6"/>
      <dgm:spPr/>
    </dgm:pt>
    <dgm:pt modelId="{06FA132D-D3F7-2946-A052-3157609DC08F}" type="pres">
      <dgm:prSet presAssocID="{FE7EE029-6BE1-C241-AB9B-E5DE713C4739}" presName="ParentText" presStyleLbl="node1" presStyleIdx="2" presStyleCnt="7" custScaleX="233144">
        <dgm:presLayoutVars>
          <dgm:chMax val="1"/>
          <dgm:chPref val="1"/>
          <dgm:bulletEnabled val="1"/>
        </dgm:presLayoutVars>
      </dgm:prSet>
      <dgm:spPr/>
    </dgm:pt>
    <dgm:pt modelId="{4D8A2E89-98AE-8048-8710-7A201C4E75BE}" type="pres">
      <dgm:prSet presAssocID="{FE7EE029-6BE1-C241-AB9B-E5DE713C4739}" presName="ChildText" presStyleLbl="revTx" presStyleIdx="2" presStyleCnt="6">
        <dgm:presLayoutVars>
          <dgm:chMax val="0"/>
          <dgm:chPref val="0"/>
          <dgm:bulletEnabled val="1"/>
        </dgm:presLayoutVars>
      </dgm:prSet>
      <dgm:spPr/>
    </dgm:pt>
    <dgm:pt modelId="{9DFB0DF3-01B0-6D4B-A88B-672B9A76F658}" type="pres">
      <dgm:prSet presAssocID="{590F27E8-91E0-1A47-8907-42010F625C02}" presName="sibTrans" presStyleCnt="0"/>
      <dgm:spPr/>
    </dgm:pt>
    <dgm:pt modelId="{C1386E19-4AA0-0142-85CA-539C2BFA8890}" type="pres">
      <dgm:prSet presAssocID="{E9DFA5EA-19D2-DC4B-89F6-F65A2C2C6162}" presName="composite" presStyleCnt="0"/>
      <dgm:spPr/>
    </dgm:pt>
    <dgm:pt modelId="{FAE9C05D-A8AB-B647-B536-B14173CB6022}" type="pres">
      <dgm:prSet presAssocID="{E9DFA5EA-19D2-DC4B-89F6-F65A2C2C6162}" presName="bentUpArrow1" presStyleLbl="alignImgPlace1" presStyleIdx="3" presStyleCnt="6"/>
      <dgm:spPr/>
    </dgm:pt>
    <dgm:pt modelId="{307CD7A0-AB21-8340-BBD5-2DB8325A0BD8}" type="pres">
      <dgm:prSet presAssocID="{E9DFA5EA-19D2-DC4B-89F6-F65A2C2C6162}" presName="ParentText" presStyleLbl="node1" presStyleIdx="3" presStyleCnt="7" custScaleX="220256">
        <dgm:presLayoutVars>
          <dgm:chMax val="1"/>
          <dgm:chPref val="1"/>
          <dgm:bulletEnabled val="1"/>
        </dgm:presLayoutVars>
      </dgm:prSet>
      <dgm:spPr/>
    </dgm:pt>
    <dgm:pt modelId="{C43D8C30-BF4A-8944-919A-8E455D1770B0}" type="pres">
      <dgm:prSet presAssocID="{E9DFA5EA-19D2-DC4B-89F6-F65A2C2C6162}" presName="ChildText" presStyleLbl="revTx" presStyleIdx="3" presStyleCnt="6">
        <dgm:presLayoutVars>
          <dgm:chMax val="0"/>
          <dgm:chPref val="0"/>
          <dgm:bulletEnabled val="1"/>
        </dgm:presLayoutVars>
      </dgm:prSet>
      <dgm:spPr/>
    </dgm:pt>
    <dgm:pt modelId="{17233259-C9DC-7840-B151-DF3DCA6BBAEE}" type="pres">
      <dgm:prSet presAssocID="{CD051EA3-BAB7-894B-872F-6F348B3D29DA}" presName="sibTrans" presStyleCnt="0"/>
      <dgm:spPr/>
    </dgm:pt>
    <dgm:pt modelId="{88A35C7F-64D7-8B49-8D32-3E04F959D8B3}" type="pres">
      <dgm:prSet presAssocID="{1A24AE31-B8A2-6349-9B70-6827FBEC569C}" presName="composite" presStyleCnt="0"/>
      <dgm:spPr/>
    </dgm:pt>
    <dgm:pt modelId="{2E81186B-787E-AB49-B195-256D539FE014}" type="pres">
      <dgm:prSet presAssocID="{1A24AE31-B8A2-6349-9B70-6827FBEC569C}" presName="bentUpArrow1" presStyleLbl="alignImgPlace1" presStyleIdx="4" presStyleCnt="6"/>
      <dgm:spPr/>
    </dgm:pt>
    <dgm:pt modelId="{C5CDF016-B167-8146-8A2F-7F8A0F652452}" type="pres">
      <dgm:prSet presAssocID="{1A24AE31-B8A2-6349-9B70-6827FBEC569C}" presName="ParentText" presStyleLbl="node1" presStyleIdx="4" presStyleCnt="7" custScaleX="177644">
        <dgm:presLayoutVars>
          <dgm:chMax val="1"/>
          <dgm:chPref val="1"/>
          <dgm:bulletEnabled val="1"/>
        </dgm:presLayoutVars>
      </dgm:prSet>
      <dgm:spPr/>
    </dgm:pt>
    <dgm:pt modelId="{4C8C5622-8579-424C-8FEE-E0D629754AD9}" type="pres">
      <dgm:prSet presAssocID="{1A24AE31-B8A2-6349-9B70-6827FBEC569C}" presName="ChildText" presStyleLbl="revTx" presStyleIdx="4" presStyleCnt="6">
        <dgm:presLayoutVars>
          <dgm:chMax val="0"/>
          <dgm:chPref val="0"/>
          <dgm:bulletEnabled val="1"/>
        </dgm:presLayoutVars>
      </dgm:prSet>
      <dgm:spPr/>
    </dgm:pt>
    <dgm:pt modelId="{EFC2E356-2DF3-5346-B944-ED48702FE605}" type="pres">
      <dgm:prSet presAssocID="{8810538F-0A6A-4347-A5A6-B59CF44DA253}" presName="sibTrans" presStyleCnt="0"/>
      <dgm:spPr/>
    </dgm:pt>
    <dgm:pt modelId="{CE1AE87B-884B-B448-B28B-EC3DB32F9BCB}" type="pres">
      <dgm:prSet presAssocID="{521BDA2D-125A-2A4F-BB77-C8275421E1D6}" presName="composite" presStyleCnt="0"/>
      <dgm:spPr/>
    </dgm:pt>
    <dgm:pt modelId="{0D2E431E-86F4-E641-9416-3FCA380CA939}" type="pres">
      <dgm:prSet presAssocID="{521BDA2D-125A-2A4F-BB77-C8275421E1D6}" presName="bentUpArrow1" presStyleLbl="alignImgPlace1" presStyleIdx="5" presStyleCnt="6"/>
      <dgm:spPr/>
    </dgm:pt>
    <dgm:pt modelId="{0D256DDB-8B33-524A-90B5-95753CD1582B}" type="pres">
      <dgm:prSet presAssocID="{521BDA2D-125A-2A4F-BB77-C8275421E1D6}" presName="ParentText" presStyleLbl="node1" presStyleIdx="5" presStyleCnt="7" custScaleX="176645">
        <dgm:presLayoutVars>
          <dgm:chMax val="1"/>
          <dgm:chPref val="1"/>
          <dgm:bulletEnabled val="1"/>
        </dgm:presLayoutVars>
      </dgm:prSet>
      <dgm:spPr/>
    </dgm:pt>
    <dgm:pt modelId="{D05824A6-8A66-A54F-82C4-3099A69B3264}" type="pres">
      <dgm:prSet presAssocID="{521BDA2D-125A-2A4F-BB77-C8275421E1D6}" presName="ChildText" presStyleLbl="revTx" presStyleIdx="5" presStyleCnt="6">
        <dgm:presLayoutVars>
          <dgm:chMax val="0"/>
          <dgm:chPref val="0"/>
          <dgm:bulletEnabled val="1"/>
        </dgm:presLayoutVars>
      </dgm:prSet>
      <dgm:spPr/>
    </dgm:pt>
    <dgm:pt modelId="{6E99C605-D524-2D49-8C7D-934E1C7192A3}" type="pres">
      <dgm:prSet presAssocID="{9869B4D4-24BE-D54B-ABB7-A383BCDB6749}" presName="sibTrans" presStyleCnt="0"/>
      <dgm:spPr/>
    </dgm:pt>
    <dgm:pt modelId="{7AD81B5F-1126-4448-BA1C-1AF247055D2E}" type="pres">
      <dgm:prSet presAssocID="{D6008F7A-19AC-1A4A-9B8F-827ACE994FE5}" presName="composite" presStyleCnt="0"/>
      <dgm:spPr/>
    </dgm:pt>
    <dgm:pt modelId="{AEB93B29-C95D-A941-ABA1-18E370C29746}" type="pres">
      <dgm:prSet presAssocID="{D6008F7A-19AC-1A4A-9B8F-827ACE994FE5}" presName="ParentText" presStyleLbl="node1" presStyleIdx="6" presStyleCnt="7" custScaleX="270762">
        <dgm:presLayoutVars>
          <dgm:chMax val="1"/>
          <dgm:chPref val="1"/>
          <dgm:bulletEnabled val="1"/>
        </dgm:presLayoutVars>
      </dgm:prSet>
      <dgm:spPr/>
    </dgm:pt>
  </dgm:ptLst>
  <dgm:cxnLst>
    <dgm:cxn modelId="{BA36131B-ECE9-0047-9BF7-CC3940137BFD}" srcId="{679D10AD-A60D-5A47-8F12-9E2766E8E579}" destId="{1A24AE31-B8A2-6349-9B70-6827FBEC569C}" srcOrd="4" destOrd="0" parTransId="{E3CBB93F-AECA-644B-8FDF-9A59384D9A27}" sibTransId="{8810538F-0A6A-4347-A5A6-B59CF44DA253}"/>
    <dgm:cxn modelId="{DBE0F126-F081-E347-94D3-F3265E473F29}" srcId="{679D10AD-A60D-5A47-8F12-9E2766E8E579}" destId="{D6008F7A-19AC-1A4A-9B8F-827ACE994FE5}" srcOrd="6" destOrd="0" parTransId="{88821EA1-ADBD-914A-8B21-85EEC303AAEA}" sibTransId="{9469428F-79D1-2A4F-8AEA-269FCF87DD41}"/>
    <dgm:cxn modelId="{2C11ED3B-207B-D545-8935-BD13DC012032}" srcId="{679D10AD-A60D-5A47-8F12-9E2766E8E579}" destId="{83DF0E7B-3A10-A34D-8487-B70A4302363E}" srcOrd="0" destOrd="0" parTransId="{6D7B76AB-BA52-1745-B714-06960A123F43}" sibTransId="{101D73F4-0EB3-B64E-8E06-B7DD0E2BD2D7}"/>
    <dgm:cxn modelId="{6493563E-E500-1D43-A669-E1F2AD0B2DBA}" type="presOf" srcId="{83DF0E7B-3A10-A34D-8487-B70A4302363E}" destId="{3EBAC677-128F-FC4E-8A0F-D6BDDD7FFBD3}" srcOrd="0" destOrd="0" presId="urn:microsoft.com/office/officeart/2005/8/layout/StepDownProcess"/>
    <dgm:cxn modelId="{F2C25852-3281-4444-90CA-64423C39F54B}" type="presOf" srcId="{1A24AE31-B8A2-6349-9B70-6827FBEC569C}" destId="{C5CDF016-B167-8146-8A2F-7F8A0F652452}" srcOrd="0" destOrd="0" presId="urn:microsoft.com/office/officeart/2005/8/layout/StepDownProcess"/>
    <dgm:cxn modelId="{F4166766-C21B-4943-9FF1-847124554D90}" type="presOf" srcId="{C70FEFB5-82F9-E24C-8B5C-94F89F4407C1}" destId="{F7875770-A367-A949-87F0-C359FEFFFCC0}" srcOrd="0" destOrd="0" presId="urn:microsoft.com/office/officeart/2005/8/layout/StepDownProcess"/>
    <dgm:cxn modelId="{65CC297B-CCA7-744E-82E7-DA10EEDB418B}" srcId="{679D10AD-A60D-5A47-8F12-9E2766E8E579}" destId="{521BDA2D-125A-2A4F-BB77-C8275421E1D6}" srcOrd="5" destOrd="0" parTransId="{DD9CEA5B-1BB8-C242-ADE1-4DC4E5B3398B}" sibTransId="{9869B4D4-24BE-D54B-ABB7-A383BCDB6749}"/>
    <dgm:cxn modelId="{C407A3A2-05D8-C143-8EC5-BD931EE2A1E2}" type="presOf" srcId="{D6008F7A-19AC-1A4A-9B8F-827ACE994FE5}" destId="{AEB93B29-C95D-A941-ABA1-18E370C29746}" srcOrd="0" destOrd="0" presId="urn:microsoft.com/office/officeart/2005/8/layout/StepDownProcess"/>
    <dgm:cxn modelId="{FEBBC1D0-A578-2D4A-BCD5-693259E53D2A}" type="presOf" srcId="{FE7EE029-6BE1-C241-AB9B-E5DE713C4739}" destId="{06FA132D-D3F7-2946-A052-3157609DC08F}" srcOrd="0" destOrd="0" presId="urn:microsoft.com/office/officeart/2005/8/layout/StepDownProcess"/>
    <dgm:cxn modelId="{84B79FD1-FDFB-E947-9C04-DF0B4C508AD0}" srcId="{679D10AD-A60D-5A47-8F12-9E2766E8E579}" destId="{E9DFA5EA-19D2-DC4B-89F6-F65A2C2C6162}" srcOrd="3" destOrd="0" parTransId="{172FE3F0-7AF6-BB49-857A-4DF4100E1374}" sibTransId="{CD051EA3-BAB7-894B-872F-6F348B3D29DA}"/>
    <dgm:cxn modelId="{5CCF76E4-7A38-6542-830F-725583B91893}" type="presOf" srcId="{E9DFA5EA-19D2-DC4B-89F6-F65A2C2C6162}" destId="{307CD7A0-AB21-8340-BBD5-2DB8325A0BD8}" srcOrd="0" destOrd="0" presId="urn:microsoft.com/office/officeart/2005/8/layout/StepDownProcess"/>
    <dgm:cxn modelId="{7A398FE6-B708-704B-AEE9-41E9B0860D3C}" type="presOf" srcId="{679D10AD-A60D-5A47-8F12-9E2766E8E579}" destId="{60227E68-274B-F544-9686-256290126011}" srcOrd="0" destOrd="0" presId="urn:microsoft.com/office/officeart/2005/8/layout/StepDownProcess"/>
    <dgm:cxn modelId="{D9D865ED-3363-8844-8D3C-A9EF0551C09D}" type="presOf" srcId="{521BDA2D-125A-2A4F-BB77-C8275421E1D6}" destId="{0D256DDB-8B33-524A-90B5-95753CD1582B}" srcOrd="0" destOrd="0" presId="urn:microsoft.com/office/officeart/2005/8/layout/StepDownProcess"/>
    <dgm:cxn modelId="{D4392EF4-A843-0249-A415-682FE67B68BE}" srcId="{679D10AD-A60D-5A47-8F12-9E2766E8E579}" destId="{FE7EE029-6BE1-C241-AB9B-E5DE713C4739}" srcOrd="2" destOrd="0" parTransId="{0E12A2CA-6114-2848-8A4A-D30F6AE101FE}" sibTransId="{590F27E8-91E0-1A47-8907-42010F625C02}"/>
    <dgm:cxn modelId="{92B08EFD-8F29-DB47-B4FE-344383D4303C}" srcId="{679D10AD-A60D-5A47-8F12-9E2766E8E579}" destId="{C70FEFB5-82F9-E24C-8B5C-94F89F4407C1}" srcOrd="1" destOrd="0" parTransId="{C2AAFD75-695D-3142-AC82-43B2003067CC}" sibTransId="{7F802E8B-CBEF-1F40-9E1F-C1CD3F10D086}"/>
    <dgm:cxn modelId="{A315E12A-1923-D24D-A4DF-987EBB744ABC}" type="presParOf" srcId="{60227E68-274B-F544-9686-256290126011}" destId="{F9441E8C-0DF8-834C-8940-2C851972C918}" srcOrd="0" destOrd="0" presId="urn:microsoft.com/office/officeart/2005/8/layout/StepDownProcess"/>
    <dgm:cxn modelId="{AE967F22-EF8E-0940-A11E-FE6ACEA7365E}" type="presParOf" srcId="{F9441E8C-0DF8-834C-8940-2C851972C918}" destId="{C9F5F1A8-1CFE-3848-A8C8-12E4205EB0CC}" srcOrd="0" destOrd="0" presId="urn:microsoft.com/office/officeart/2005/8/layout/StepDownProcess"/>
    <dgm:cxn modelId="{EEE5C099-8317-F94D-B8CF-0816E2637EBB}" type="presParOf" srcId="{F9441E8C-0DF8-834C-8940-2C851972C918}" destId="{3EBAC677-128F-FC4E-8A0F-D6BDDD7FFBD3}" srcOrd="1" destOrd="0" presId="urn:microsoft.com/office/officeart/2005/8/layout/StepDownProcess"/>
    <dgm:cxn modelId="{96000E65-E2BF-B54F-8AE4-1C6AA228BA8D}" type="presParOf" srcId="{F9441E8C-0DF8-834C-8940-2C851972C918}" destId="{D54D28FB-E128-5E41-AEF6-CDD766905D4C}" srcOrd="2" destOrd="0" presId="urn:microsoft.com/office/officeart/2005/8/layout/StepDownProcess"/>
    <dgm:cxn modelId="{4E797F3B-0D6D-5B48-B468-EC598A100C3D}" type="presParOf" srcId="{60227E68-274B-F544-9686-256290126011}" destId="{63553D99-2A79-D549-86C4-7FD34A9FED91}" srcOrd="1" destOrd="0" presId="urn:microsoft.com/office/officeart/2005/8/layout/StepDownProcess"/>
    <dgm:cxn modelId="{E619D447-894D-1A44-B7CC-12F85C2D4177}" type="presParOf" srcId="{60227E68-274B-F544-9686-256290126011}" destId="{4803D60B-7176-9649-8E53-670E6D8D2737}" srcOrd="2" destOrd="0" presId="urn:microsoft.com/office/officeart/2005/8/layout/StepDownProcess"/>
    <dgm:cxn modelId="{E352C1C5-B9F7-EF41-A657-DA13AD69A3CD}" type="presParOf" srcId="{4803D60B-7176-9649-8E53-670E6D8D2737}" destId="{72076E95-227E-5C4A-B859-03A1DD1D185C}" srcOrd="0" destOrd="0" presId="urn:microsoft.com/office/officeart/2005/8/layout/StepDownProcess"/>
    <dgm:cxn modelId="{B5CE53FB-93EF-8947-9B0F-ECAC94A15EEC}" type="presParOf" srcId="{4803D60B-7176-9649-8E53-670E6D8D2737}" destId="{F7875770-A367-A949-87F0-C359FEFFFCC0}" srcOrd="1" destOrd="0" presId="urn:microsoft.com/office/officeart/2005/8/layout/StepDownProcess"/>
    <dgm:cxn modelId="{4E61913E-207A-3246-A644-DFBF35185C01}" type="presParOf" srcId="{4803D60B-7176-9649-8E53-670E6D8D2737}" destId="{6F782A3A-D5CC-8543-A21F-29080EEF55BA}" srcOrd="2" destOrd="0" presId="urn:microsoft.com/office/officeart/2005/8/layout/StepDownProcess"/>
    <dgm:cxn modelId="{8A0D754F-97E5-9144-AE84-83FB8AE46F2E}" type="presParOf" srcId="{60227E68-274B-F544-9686-256290126011}" destId="{FA50A03C-D76E-1847-8741-3FE2964AAEC1}" srcOrd="3" destOrd="0" presId="urn:microsoft.com/office/officeart/2005/8/layout/StepDownProcess"/>
    <dgm:cxn modelId="{A24DC827-D1D7-5440-89CD-99A1C8229478}" type="presParOf" srcId="{60227E68-274B-F544-9686-256290126011}" destId="{190987A8-2D2C-4347-B776-77551610E642}" srcOrd="4" destOrd="0" presId="urn:microsoft.com/office/officeart/2005/8/layout/StepDownProcess"/>
    <dgm:cxn modelId="{604FCDC5-037E-9741-AB0D-DF8582A039E1}" type="presParOf" srcId="{190987A8-2D2C-4347-B776-77551610E642}" destId="{A4F13C98-B983-CD47-8ACF-A6896DA94465}" srcOrd="0" destOrd="0" presId="urn:microsoft.com/office/officeart/2005/8/layout/StepDownProcess"/>
    <dgm:cxn modelId="{94CAA792-DA17-9A41-8892-E689DBE747B7}" type="presParOf" srcId="{190987A8-2D2C-4347-B776-77551610E642}" destId="{06FA132D-D3F7-2946-A052-3157609DC08F}" srcOrd="1" destOrd="0" presId="urn:microsoft.com/office/officeart/2005/8/layout/StepDownProcess"/>
    <dgm:cxn modelId="{1D15025E-62EB-134F-9C12-722E786F317D}" type="presParOf" srcId="{190987A8-2D2C-4347-B776-77551610E642}" destId="{4D8A2E89-98AE-8048-8710-7A201C4E75BE}" srcOrd="2" destOrd="0" presId="urn:microsoft.com/office/officeart/2005/8/layout/StepDownProcess"/>
    <dgm:cxn modelId="{3C5AC7F8-EE4B-5D4E-B8C6-C4AD80010E47}" type="presParOf" srcId="{60227E68-274B-F544-9686-256290126011}" destId="{9DFB0DF3-01B0-6D4B-A88B-672B9A76F658}" srcOrd="5" destOrd="0" presId="urn:microsoft.com/office/officeart/2005/8/layout/StepDownProcess"/>
    <dgm:cxn modelId="{321C2537-DB41-4B45-8E1D-6F16F8F92219}" type="presParOf" srcId="{60227E68-274B-F544-9686-256290126011}" destId="{C1386E19-4AA0-0142-85CA-539C2BFA8890}" srcOrd="6" destOrd="0" presId="urn:microsoft.com/office/officeart/2005/8/layout/StepDownProcess"/>
    <dgm:cxn modelId="{3B9AFBDF-7C98-AD49-9159-D5EA524B115D}" type="presParOf" srcId="{C1386E19-4AA0-0142-85CA-539C2BFA8890}" destId="{FAE9C05D-A8AB-B647-B536-B14173CB6022}" srcOrd="0" destOrd="0" presId="urn:microsoft.com/office/officeart/2005/8/layout/StepDownProcess"/>
    <dgm:cxn modelId="{D07F9A3D-F54A-0342-8D00-854D61601582}" type="presParOf" srcId="{C1386E19-4AA0-0142-85CA-539C2BFA8890}" destId="{307CD7A0-AB21-8340-BBD5-2DB8325A0BD8}" srcOrd="1" destOrd="0" presId="urn:microsoft.com/office/officeart/2005/8/layout/StepDownProcess"/>
    <dgm:cxn modelId="{310B5DD9-C865-7742-8023-C7109C91D89C}" type="presParOf" srcId="{C1386E19-4AA0-0142-85CA-539C2BFA8890}" destId="{C43D8C30-BF4A-8944-919A-8E455D1770B0}" srcOrd="2" destOrd="0" presId="urn:microsoft.com/office/officeart/2005/8/layout/StepDownProcess"/>
    <dgm:cxn modelId="{A0BD1454-E63A-554E-A795-B90F6235A77F}" type="presParOf" srcId="{60227E68-274B-F544-9686-256290126011}" destId="{17233259-C9DC-7840-B151-DF3DCA6BBAEE}" srcOrd="7" destOrd="0" presId="urn:microsoft.com/office/officeart/2005/8/layout/StepDownProcess"/>
    <dgm:cxn modelId="{4DEACC8C-572B-984F-9111-192366F9C80A}" type="presParOf" srcId="{60227E68-274B-F544-9686-256290126011}" destId="{88A35C7F-64D7-8B49-8D32-3E04F959D8B3}" srcOrd="8" destOrd="0" presId="urn:microsoft.com/office/officeart/2005/8/layout/StepDownProcess"/>
    <dgm:cxn modelId="{54095F66-2955-264A-9DFF-EBA52379C173}" type="presParOf" srcId="{88A35C7F-64D7-8B49-8D32-3E04F959D8B3}" destId="{2E81186B-787E-AB49-B195-256D539FE014}" srcOrd="0" destOrd="0" presId="urn:microsoft.com/office/officeart/2005/8/layout/StepDownProcess"/>
    <dgm:cxn modelId="{08E47F25-CEE9-E749-BEF7-039B552905ED}" type="presParOf" srcId="{88A35C7F-64D7-8B49-8D32-3E04F959D8B3}" destId="{C5CDF016-B167-8146-8A2F-7F8A0F652452}" srcOrd="1" destOrd="0" presId="urn:microsoft.com/office/officeart/2005/8/layout/StepDownProcess"/>
    <dgm:cxn modelId="{165D0D08-AACB-894A-A7CC-67B9A7DFC320}" type="presParOf" srcId="{88A35C7F-64D7-8B49-8D32-3E04F959D8B3}" destId="{4C8C5622-8579-424C-8FEE-E0D629754AD9}" srcOrd="2" destOrd="0" presId="urn:microsoft.com/office/officeart/2005/8/layout/StepDownProcess"/>
    <dgm:cxn modelId="{191B1FDA-DAA4-A942-B017-9ABB1BB6D1C8}" type="presParOf" srcId="{60227E68-274B-F544-9686-256290126011}" destId="{EFC2E356-2DF3-5346-B944-ED48702FE605}" srcOrd="9" destOrd="0" presId="urn:microsoft.com/office/officeart/2005/8/layout/StepDownProcess"/>
    <dgm:cxn modelId="{D603B67C-8F1C-4E44-8FCA-FBCCADAB8708}" type="presParOf" srcId="{60227E68-274B-F544-9686-256290126011}" destId="{CE1AE87B-884B-B448-B28B-EC3DB32F9BCB}" srcOrd="10" destOrd="0" presId="urn:microsoft.com/office/officeart/2005/8/layout/StepDownProcess"/>
    <dgm:cxn modelId="{5B7698AA-E28D-C94D-B20A-446F4B965997}" type="presParOf" srcId="{CE1AE87B-884B-B448-B28B-EC3DB32F9BCB}" destId="{0D2E431E-86F4-E641-9416-3FCA380CA939}" srcOrd="0" destOrd="0" presId="urn:microsoft.com/office/officeart/2005/8/layout/StepDownProcess"/>
    <dgm:cxn modelId="{7C6D3D04-3564-954B-9CC9-8BD49731518B}" type="presParOf" srcId="{CE1AE87B-884B-B448-B28B-EC3DB32F9BCB}" destId="{0D256DDB-8B33-524A-90B5-95753CD1582B}" srcOrd="1" destOrd="0" presId="urn:microsoft.com/office/officeart/2005/8/layout/StepDownProcess"/>
    <dgm:cxn modelId="{1FA918B6-3A95-8346-9D4A-DE08C33DE82A}" type="presParOf" srcId="{CE1AE87B-884B-B448-B28B-EC3DB32F9BCB}" destId="{D05824A6-8A66-A54F-82C4-3099A69B3264}" srcOrd="2" destOrd="0" presId="urn:microsoft.com/office/officeart/2005/8/layout/StepDownProcess"/>
    <dgm:cxn modelId="{2439F957-5BBC-AB42-B597-4FF2F9CBD036}" type="presParOf" srcId="{60227E68-274B-F544-9686-256290126011}" destId="{6E99C605-D524-2D49-8C7D-934E1C7192A3}" srcOrd="11" destOrd="0" presId="urn:microsoft.com/office/officeart/2005/8/layout/StepDownProcess"/>
    <dgm:cxn modelId="{D6D9F83B-075C-B240-9CAA-585AE6A76985}" type="presParOf" srcId="{60227E68-274B-F544-9686-256290126011}" destId="{7AD81B5F-1126-4448-BA1C-1AF247055D2E}" srcOrd="12" destOrd="0" presId="urn:microsoft.com/office/officeart/2005/8/layout/StepDownProcess"/>
    <dgm:cxn modelId="{D263F309-141F-DF40-A0A0-A79E8D8B10AC}" type="presParOf" srcId="{7AD81B5F-1126-4448-BA1C-1AF247055D2E}" destId="{AEB93B29-C95D-A941-ABA1-18E370C29746}" srcOrd="0" destOrd="0" presId="urn:microsoft.com/office/officeart/2005/8/layout/StepDownProcess"/>
  </dgm:cxnLst>
  <dgm:bg>
    <a:solidFill>
      <a:schemeClr val="bg1">
        <a:lumMod val="85000"/>
      </a:scheme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057193-31AF-5F4E-A1A5-EC26DBEB97B7}"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C754BE0F-33D7-C24B-90FE-10ACC94CBCC7}">
      <dgm:prSet custT="1"/>
      <dgm:spPr>
        <a:solidFill>
          <a:srgbClr val="049277"/>
        </a:solidFill>
      </dgm:spPr>
      <dgm:t>
        <a:bodyPr/>
        <a:lstStyle/>
        <a:p>
          <a:r>
            <a:rPr lang="en-US" sz="2000" dirty="0"/>
            <a:t>Use</a:t>
          </a:r>
          <a:r>
            <a:rPr lang="zh-CN" sz="2000" dirty="0"/>
            <a:t> </a:t>
          </a:r>
          <a:r>
            <a:rPr lang="en-US" sz="2000" dirty="0"/>
            <a:t>request</a:t>
          </a:r>
          <a:r>
            <a:rPr lang="zh-CN" sz="2000" dirty="0"/>
            <a:t> </a:t>
          </a:r>
          <a:r>
            <a:rPr lang="en-US" altLang="zh-CN" sz="2000" dirty="0"/>
            <a:t>and</a:t>
          </a:r>
          <a:r>
            <a:rPr lang="zh-CN" altLang="en-US" sz="2000" dirty="0"/>
            <a:t> </a:t>
          </a:r>
          <a:r>
            <a:rPr lang="en-US" altLang="zh-CN" sz="2000" dirty="0"/>
            <a:t>beautiful</a:t>
          </a:r>
          <a:r>
            <a:rPr lang="zh-CN" altLang="en-US" sz="2000" dirty="0"/>
            <a:t> </a:t>
          </a:r>
          <a:r>
            <a:rPr lang="en-US" altLang="zh-CN" sz="2000" dirty="0"/>
            <a:t>soup</a:t>
          </a:r>
          <a:r>
            <a:rPr lang="zh-CN" altLang="en-US" sz="2000" dirty="0"/>
            <a:t> </a:t>
          </a:r>
          <a:r>
            <a:rPr lang="en-US" sz="2000" dirty="0"/>
            <a:t>to</a:t>
          </a:r>
          <a:r>
            <a:rPr lang="zh-CN" altLang="en-US" sz="2000" dirty="0"/>
            <a:t> </a:t>
          </a:r>
          <a:r>
            <a:rPr lang="en-US" altLang="zh-CN" sz="2000" dirty="0"/>
            <a:t>collect</a:t>
          </a:r>
          <a:r>
            <a:rPr lang="zh-CN" altLang="en-US" sz="2000" dirty="0"/>
            <a:t> </a:t>
          </a:r>
          <a:r>
            <a:rPr lang="en-US" altLang="zh-CN" sz="2000" dirty="0"/>
            <a:t>and</a:t>
          </a:r>
          <a:r>
            <a:rPr lang="zh-CN" sz="2000" dirty="0"/>
            <a:t> </a:t>
          </a:r>
          <a:r>
            <a:rPr lang="en-US" sz="2000" dirty="0"/>
            <a:t>soup</a:t>
          </a:r>
          <a:r>
            <a:rPr lang="zh-CN" sz="2000" dirty="0"/>
            <a:t> </a:t>
          </a:r>
          <a:r>
            <a:rPr lang="en-US" altLang="zh-CN" sz="2000" dirty="0"/>
            <a:t>report</a:t>
          </a:r>
          <a:r>
            <a:rPr lang="zh-CN" altLang="en-US" sz="2000" dirty="0"/>
            <a:t> </a:t>
          </a:r>
          <a:r>
            <a:rPr lang="en-US" sz="2000" dirty="0"/>
            <a:t>content</a:t>
          </a:r>
        </a:p>
      </dgm:t>
    </dgm:pt>
    <dgm:pt modelId="{EA6E4807-C3B0-C54F-AA2C-15C8270C306E}" type="parTrans" cxnId="{1383735B-B989-6E48-85EC-77D9F24AF2F9}">
      <dgm:prSet/>
      <dgm:spPr/>
      <dgm:t>
        <a:bodyPr/>
        <a:lstStyle/>
        <a:p>
          <a:endParaRPr lang="en-US" sz="1600"/>
        </a:p>
      </dgm:t>
    </dgm:pt>
    <dgm:pt modelId="{92B327CC-3CED-1A46-AB29-B6DA9B477FF6}" type="sibTrans" cxnId="{1383735B-B989-6E48-85EC-77D9F24AF2F9}">
      <dgm:prSet/>
      <dgm:spPr/>
      <dgm:t>
        <a:bodyPr/>
        <a:lstStyle/>
        <a:p>
          <a:endParaRPr lang="en-US" sz="1600"/>
        </a:p>
      </dgm:t>
    </dgm:pt>
    <dgm:pt modelId="{0878002E-EBC6-3244-A83E-6316F7F30100}">
      <dgm:prSet custT="1"/>
      <dgm:spPr>
        <a:solidFill>
          <a:srgbClr val="049277"/>
        </a:solidFill>
      </dgm:spPr>
      <dgm:t>
        <a:bodyPr/>
        <a:lstStyle/>
        <a:p>
          <a:r>
            <a:rPr lang="en-US" sz="1600" dirty="0"/>
            <a:t>Check if there is any words related to </a:t>
          </a:r>
          <a:r>
            <a:rPr lang="en-US" altLang="zh-CN" sz="1600" dirty="0"/>
            <a:t>ESG</a:t>
          </a:r>
          <a:r>
            <a:rPr lang="en-US" sz="1600" dirty="0"/>
            <a:t> in each sentence of financial report(We have buil</a:t>
          </a:r>
          <a:r>
            <a:rPr lang="en-US" altLang="zh-CN" sz="1600" dirty="0"/>
            <a:t>t</a:t>
          </a:r>
          <a:r>
            <a:rPr lang="en-US" sz="1600" dirty="0"/>
            <a:t> an </a:t>
          </a:r>
          <a:r>
            <a:rPr lang="en-US" altLang="zh-CN" sz="1600" dirty="0"/>
            <a:t>ESG</a:t>
          </a:r>
          <a:r>
            <a:rPr lang="en-US" sz="1600" dirty="0"/>
            <a:t> word dictionary that helps us to screen the words )</a:t>
          </a:r>
        </a:p>
      </dgm:t>
    </dgm:pt>
    <dgm:pt modelId="{5EE64916-658C-7249-8EDB-F0F4F52BF1ED}" type="parTrans" cxnId="{093E8CC3-B218-B340-838B-80702940E174}">
      <dgm:prSet/>
      <dgm:spPr/>
      <dgm:t>
        <a:bodyPr/>
        <a:lstStyle/>
        <a:p>
          <a:endParaRPr lang="en-US" sz="1600"/>
        </a:p>
      </dgm:t>
    </dgm:pt>
    <dgm:pt modelId="{D8CD8BEF-568B-9D46-B317-0819FB8086B2}" type="sibTrans" cxnId="{093E8CC3-B218-B340-838B-80702940E174}">
      <dgm:prSet/>
      <dgm:spPr/>
      <dgm:t>
        <a:bodyPr/>
        <a:lstStyle/>
        <a:p>
          <a:endParaRPr lang="en-US" sz="1600"/>
        </a:p>
      </dgm:t>
    </dgm:pt>
    <dgm:pt modelId="{8AD1088E-A2E3-6645-A207-1FA9D4329B2D}">
      <dgm:prSet custT="1"/>
      <dgm:spPr>
        <a:solidFill>
          <a:srgbClr val="049277"/>
        </a:solidFill>
      </dgm:spPr>
      <dgm:t>
        <a:bodyPr/>
        <a:lstStyle/>
        <a:p>
          <a:r>
            <a:rPr lang="en-US" sz="1800" dirty="0"/>
            <a:t>If there is, we </a:t>
          </a:r>
          <a:r>
            <a:rPr lang="en-US" altLang="zh-CN" sz="1800" dirty="0"/>
            <a:t>store</a:t>
          </a:r>
          <a:r>
            <a:rPr lang="zh-CN" altLang="en-US" sz="1800" dirty="0"/>
            <a:t> </a:t>
          </a:r>
          <a:r>
            <a:rPr lang="en-US" sz="1800" dirty="0"/>
            <a:t>this sentence to our </a:t>
          </a:r>
          <a:r>
            <a:rPr lang="en-US" altLang="zh-CN" sz="1800" dirty="0"/>
            <a:t>ESG</a:t>
          </a:r>
          <a:r>
            <a:rPr lang="en-US" sz="1800" dirty="0"/>
            <a:t> content dictionary for each company.</a:t>
          </a:r>
        </a:p>
      </dgm:t>
    </dgm:pt>
    <dgm:pt modelId="{985AB88C-743A-144E-8AF8-A48B6F67509F}" type="parTrans" cxnId="{0A8246D9-3077-8041-BCB8-DB4351A6B400}">
      <dgm:prSet/>
      <dgm:spPr/>
      <dgm:t>
        <a:bodyPr/>
        <a:lstStyle/>
        <a:p>
          <a:endParaRPr lang="en-US" sz="1600"/>
        </a:p>
      </dgm:t>
    </dgm:pt>
    <dgm:pt modelId="{E79FC0ED-4CCF-DB4F-A414-E2B52FBC5C90}" type="sibTrans" cxnId="{0A8246D9-3077-8041-BCB8-DB4351A6B400}">
      <dgm:prSet/>
      <dgm:spPr/>
      <dgm:t>
        <a:bodyPr/>
        <a:lstStyle/>
        <a:p>
          <a:endParaRPr lang="en-US" sz="1600"/>
        </a:p>
      </dgm:t>
    </dgm:pt>
    <dgm:pt modelId="{53ED6543-4F13-5447-A8A9-2A5A74F70FD4}" type="pres">
      <dgm:prSet presAssocID="{E5057193-31AF-5F4E-A1A5-EC26DBEB97B7}" presName="CompostProcess" presStyleCnt="0">
        <dgm:presLayoutVars>
          <dgm:dir/>
          <dgm:resizeHandles val="exact"/>
        </dgm:presLayoutVars>
      </dgm:prSet>
      <dgm:spPr/>
    </dgm:pt>
    <dgm:pt modelId="{5DD596E2-21B4-BD4A-B97F-EAF53578311C}" type="pres">
      <dgm:prSet presAssocID="{E5057193-31AF-5F4E-A1A5-EC26DBEB97B7}" presName="arrow" presStyleLbl="bgShp" presStyleIdx="0" presStyleCnt="1"/>
      <dgm:spPr>
        <a:solidFill>
          <a:srgbClr val="8FB3AD"/>
        </a:solidFill>
      </dgm:spPr>
    </dgm:pt>
    <dgm:pt modelId="{C6353EE4-AF94-304B-8CC8-7FC5AB90CC7A}" type="pres">
      <dgm:prSet presAssocID="{E5057193-31AF-5F4E-A1A5-EC26DBEB97B7}" presName="linearProcess" presStyleCnt="0"/>
      <dgm:spPr/>
    </dgm:pt>
    <dgm:pt modelId="{B82F1080-3A94-7349-9D78-61ED2491802A}" type="pres">
      <dgm:prSet presAssocID="{C754BE0F-33D7-C24B-90FE-10ACC94CBCC7}" presName="textNode" presStyleLbl="node1" presStyleIdx="0" presStyleCnt="3">
        <dgm:presLayoutVars>
          <dgm:bulletEnabled val="1"/>
        </dgm:presLayoutVars>
      </dgm:prSet>
      <dgm:spPr/>
    </dgm:pt>
    <dgm:pt modelId="{612602BF-C94D-0847-B27E-489DB173CBA4}" type="pres">
      <dgm:prSet presAssocID="{92B327CC-3CED-1A46-AB29-B6DA9B477FF6}" presName="sibTrans" presStyleCnt="0"/>
      <dgm:spPr/>
    </dgm:pt>
    <dgm:pt modelId="{B8A257C7-E84F-5B4D-98B2-EB209B9139D5}" type="pres">
      <dgm:prSet presAssocID="{0878002E-EBC6-3244-A83E-6316F7F30100}" presName="textNode" presStyleLbl="node1" presStyleIdx="1" presStyleCnt="3">
        <dgm:presLayoutVars>
          <dgm:bulletEnabled val="1"/>
        </dgm:presLayoutVars>
      </dgm:prSet>
      <dgm:spPr/>
    </dgm:pt>
    <dgm:pt modelId="{C6C7A9E1-69BE-7446-8F7A-A03C36B65D28}" type="pres">
      <dgm:prSet presAssocID="{D8CD8BEF-568B-9D46-B317-0819FB8086B2}" presName="sibTrans" presStyleCnt="0"/>
      <dgm:spPr/>
    </dgm:pt>
    <dgm:pt modelId="{E23A5053-BAE0-0941-90F4-46145A59B85A}" type="pres">
      <dgm:prSet presAssocID="{8AD1088E-A2E3-6645-A207-1FA9D4329B2D}" presName="textNode" presStyleLbl="node1" presStyleIdx="2" presStyleCnt="3">
        <dgm:presLayoutVars>
          <dgm:bulletEnabled val="1"/>
        </dgm:presLayoutVars>
      </dgm:prSet>
      <dgm:spPr/>
    </dgm:pt>
  </dgm:ptLst>
  <dgm:cxnLst>
    <dgm:cxn modelId="{F1087E10-B51D-B845-B518-0BD6D9B15DC7}" type="presOf" srcId="{8AD1088E-A2E3-6645-A207-1FA9D4329B2D}" destId="{E23A5053-BAE0-0941-90F4-46145A59B85A}" srcOrd="0" destOrd="0" presId="urn:microsoft.com/office/officeart/2005/8/layout/hProcess9"/>
    <dgm:cxn modelId="{1383735B-B989-6E48-85EC-77D9F24AF2F9}" srcId="{E5057193-31AF-5F4E-A1A5-EC26DBEB97B7}" destId="{C754BE0F-33D7-C24B-90FE-10ACC94CBCC7}" srcOrd="0" destOrd="0" parTransId="{EA6E4807-C3B0-C54F-AA2C-15C8270C306E}" sibTransId="{92B327CC-3CED-1A46-AB29-B6DA9B477FF6}"/>
    <dgm:cxn modelId="{584A6972-351D-8D44-8F79-A4307AA0C61E}" type="presOf" srcId="{C754BE0F-33D7-C24B-90FE-10ACC94CBCC7}" destId="{B82F1080-3A94-7349-9D78-61ED2491802A}" srcOrd="0" destOrd="0" presId="urn:microsoft.com/office/officeart/2005/8/layout/hProcess9"/>
    <dgm:cxn modelId="{093E8CC3-B218-B340-838B-80702940E174}" srcId="{E5057193-31AF-5F4E-A1A5-EC26DBEB97B7}" destId="{0878002E-EBC6-3244-A83E-6316F7F30100}" srcOrd="1" destOrd="0" parTransId="{5EE64916-658C-7249-8EDB-F0F4F52BF1ED}" sibTransId="{D8CD8BEF-568B-9D46-B317-0819FB8086B2}"/>
    <dgm:cxn modelId="{0A8246D9-3077-8041-BCB8-DB4351A6B400}" srcId="{E5057193-31AF-5F4E-A1A5-EC26DBEB97B7}" destId="{8AD1088E-A2E3-6645-A207-1FA9D4329B2D}" srcOrd="2" destOrd="0" parTransId="{985AB88C-743A-144E-8AF8-A48B6F67509F}" sibTransId="{E79FC0ED-4CCF-DB4F-A414-E2B52FBC5C90}"/>
    <dgm:cxn modelId="{25ADAFDA-4615-2C41-B5F8-169CC8AB9B76}" type="presOf" srcId="{0878002E-EBC6-3244-A83E-6316F7F30100}" destId="{B8A257C7-E84F-5B4D-98B2-EB209B9139D5}" srcOrd="0" destOrd="0" presId="urn:microsoft.com/office/officeart/2005/8/layout/hProcess9"/>
    <dgm:cxn modelId="{1BB8BEEF-F438-F847-84DD-D9D4C5C7B627}" type="presOf" srcId="{E5057193-31AF-5F4E-A1A5-EC26DBEB97B7}" destId="{53ED6543-4F13-5447-A8A9-2A5A74F70FD4}" srcOrd="0" destOrd="0" presId="urn:microsoft.com/office/officeart/2005/8/layout/hProcess9"/>
    <dgm:cxn modelId="{34BC38E1-54FF-F543-AD4C-AFBBF6CE9373}" type="presParOf" srcId="{53ED6543-4F13-5447-A8A9-2A5A74F70FD4}" destId="{5DD596E2-21B4-BD4A-B97F-EAF53578311C}" srcOrd="0" destOrd="0" presId="urn:microsoft.com/office/officeart/2005/8/layout/hProcess9"/>
    <dgm:cxn modelId="{A267BE9A-8C17-3E47-B903-9DC88B0091D5}" type="presParOf" srcId="{53ED6543-4F13-5447-A8A9-2A5A74F70FD4}" destId="{C6353EE4-AF94-304B-8CC8-7FC5AB90CC7A}" srcOrd="1" destOrd="0" presId="urn:microsoft.com/office/officeart/2005/8/layout/hProcess9"/>
    <dgm:cxn modelId="{AB3D4BB8-9283-5042-A043-6FAB0B7364BC}" type="presParOf" srcId="{C6353EE4-AF94-304B-8CC8-7FC5AB90CC7A}" destId="{B82F1080-3A94-7349-9D78-61ED2491802A}" srcOrd="0" destOrd="0" presId="urn:microsoft.com/office/officeart/2005/8/layout/hProcess9"/>
    <dgm:cxn modelId="{24C44F20-852B-364A-9304-B53DE83B997F}" type="presParOf" srcId="{C6353EE4-AF94-304B-8CC8-7FC5AB90CC7A}" destId="{612602BF-C94D-0847-B27E-489DB173CBA4}" srcOrd="1" destOrd="0" presId="urn:microsoft.com/office/officeart/2005/8/layout/hProcess9"/>
    <dgm:cxn modelId="{5787F7BF-FD5D-7F4F-AC16-092886C0E1E3}" type="presParOf" srcId="{C6353EE4-AF94-304B-8CC8-7FC5AB90CC7A}" destId="{B8A257C7-E84F-5B4D-98B2-EB209B9139D5}" srcOrd="2" destOrd="0" presId="urn:microsoft.com/office/officeart/2005/8/layout/hProcess9"/>
    <dgm:cxn modelId="{2E534B4E-6E07-EF40-B3AA-ACBFE9E3CA7A}" type="presParOf" srcId="{C6353EE4-AF94-304B-8CC8-7FC5AB90CC7A}" destId="{C6C7A9E1-69BE-7446-8F7A-A03C36B65D28}" srcOrd="3" destOrd="0" presId="urn:microsoft.com/office/officeart/2005/8/layout/hProcess9"/>
    <dgm:cxn modelId="{D2CC8282-DD9E-954E-9115-A50D2123A4CA}" type="presParOf" srcId="{C6353EE4-AF94-304B-8CC8-7FC5AB90CC7A}" destId="{E23A5053-BAE0-0941-90F4-46145A59B85A}"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5F1A8-1CFE-3848-A8C8-12E4205EB0CC}">
      <dsp:nvSpPr>
        <dsp:cNvPr id="0" name=""/>
        <dsp:cNvSpPr/>
      </dsp:nvSpPr>
      <dsp:spPr>
        <a:xfrm rot="5400000">
          <a:off x="1005407" y="719599"/>
          <a:ext cx="612556" cy="697373"/>
        </a:xfrm>
        <a:prstGeom prst="bentUpArrow">
          <a:avLst>
            <a:gd name="adj1" fmla="val 32840"/>
            <a:gd name="adj2" fmla="val 25000"/>
            <a:gd name="adj3" fmla="val 35780"/>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EBAC677-128F-FC4E-8A0F-D6BDDD7FFBD3}">
      <dsp:nvSpPr>
        <dsp:cNvPr id="0" name=""/>
        <dsp:cNvSpPr/>
      </dsp:nvSpPr>
      <dsp:spPr>
        <a:xfrm>
          <a:off x="155131" y="40568"/>
          <a:ext cx="2407155" cy="721795"/>
        </a:xfrm>
        <a:prstGeom prst="roundRect">
          <a:avLst>
            <a:gd name="adj" fmla="val 16670"/>
          </a:avLst>
        </a:prstGeom>
        <a:solidFill>
          <a:srgbClr val="01645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Scrap</a:t>
          </a:r>
          <a:r>
            <a:rPr lang="zh-CN" sz="1200" kern="1200" dirty="0">
              <a:solidFill>
                <a:schemeClr val="bg1"/>
              </a:solidFill>
            </a:rPr>
            <a:t> </a:t>
          </a:r>
          <a:r>
            <a:rPr lang="en-US" sz="1200" kern="1200" dirty="0">
              <a:solidFill>
                <a:schemeClr val="bg1"/>
              </a:solidFill>
            </a:rPr>
            <a:t>dynamically:</a:t>
          </a:r>
          <a:r>
            <a:rPr lang="zh-CN" sz="1200" kern="1200" dirty="0">
              <a:solidFill>
                <a:schemeClr val="bg1"/>
              </a:solidFill>
            </a:rPr>
            <a:t> </a:t>
          </a:r>
          <a:r>
            <a:rPr lang="en-US" sz="1200" kern="1200" dirty="0">
              <a:solidFill>
                <a:schemeClr val="bg1"/>
              </a:solidFill>
            </a:rPr>
            <a:t>We need to click on certain buttons</a:t>
          </a:r>
          <a:r>
            <a:rPr lang="zh-CN" sz="1200" kern="1200" dirty="0">
              <a:solidFill>
                <a:schemeClr val="bg1"/>
              </a:solidFill>
            </a:rPr>
            <a:t> </a:t>
          </a:r>
          <a:r>
            <a:rPr lang="en-US" sz="1200" kern="1200" dirty="0">
              <a:solidFill>
                <a:schemeClr val="bg1"/>
              </a:solidFill>
            </a:rPr>
            <a:t>before</a:t>
          </a:r>
          <a:r>
            <a:rPr lang="zh-CN" sz="1200" kern="1200" dirty="0">
              <a:solidFill>
                <a:schemeClr val="bg1"/>
              </a:solidFill>
            </a:rPr>
            <a:t> </a:t>
          </a:r>
          <a:r>
            <a:rPr lang="en-US" sz="1200" kern="1200" dirty="0">
              <a:solidFill>
                <a:schemeClr val="bg1"/>
              </a:solidFill>
            </a:rPr>
            <a:t>reach</a:t>
          </a:r>
          <a:r>
            <a:rPr lang="zh-CN" sz="1200" kern="1200" dirty="0">
              <a:solidFill>
                <a:schemeClr val="bg1"/>
              </a:solidFill>
            </a:rPr>
            <a:t> </a:t>
          </a:r>
          <a:r>
            <a:rPr lang="en-US" sz="1200" kern="1200" dirty="0">
              <a:solidFill>
                <a:schemeClr val="bg1"/>
              </a:solidFill>
            </a:rPr>
            <a:t>the</a:t>
          </a:r>
          <a:r>
            <a:rPr lang="zh-CN" sz="1200" kern="1200" dirty="0">
              <a:solidFill>
                <a:schemeClr val="bg1"/>
              </a:solidFill>
            </a:rPr>
            <a:t> </a:t>
          </a:r>
          <a:r>
            <a:rPr lang="en-US" sz="1200" kern="1200" dirty="0">
              <a:solidFill>
                <a:schemeClr val="bg1"/>
              </a:solidFill>
            </a:rPr>
            <a:t>report</a:t>
          </a:r>
          <a:r>
            <a:rPr lang="zh-CN" sz="1200" kern="1200" dirty="0">
              <a:solidFill>
                <a:schemeClr val="bg1"/>
              </a:solidFill>
            </a:rPr>
            <a:t> </a:t>
          </a:r>
          <a:r>
            <a:rPr lang="en-US" sz="1200" kern="1200" dirty="0">
              <a:solidFill>
                <a:schemeClr val="bg1"/>
              </a:solidFill>
            </a:rPr>
            <a:t>we</a:t>
          </a:r>
          <a:r>
            <a:rPr lang="zh-CN" sz="1200" kern="1200" dirty="0">
              <a:solidFill>
                <a:schemeClr val="bg1"/>
              </a:solidFill>
            </a:rPr>
            <a:t> </a:t>
          </a:r>
          <a:r>
            <a:rPr lang="en-US" sz="1200" kern="1200" dirty="0">
              <a:solidFill>
                <a:schemeClr val="bg1"/>
              </a:solidFill>
            </a:rPr>
            <a:t>aim</a:t>
          </a:r>
          <a:r>
            <a:rPr lang="zh-CN" sz="1200" kern="1200" dirty="0">
              <a:solidFill>
                <a:schemeClr val="bg1"/>
              </a:solidFill>
            </a:rPr>
            <a:t> </a:t>
          </a:r>
          <a:r>
            <a:rPr lang="en-US" sz="1200" kern="1200" dirty="0">
              <a:solidFill>
                <a:schemeClr val="bg1"/>
              </a:solidFill>
            </a:rPr>
            <a:t>to</a:t>
          </a:r>
          <a:r>
            <a:rPr lang="zh-CN" sz="1200" kern="1200" dirty="0">
              <a:solidFill>
                <a:schemeClr val="bg1"/>
              </a:solidFill>
            </a:rPr>
            <a:t> </a:t>
          </a:r>
          <a:r>
            <a:rPr lang="en-US" sz="1200" kern="1200" dirty="0">
              <a:solidFill>
                <a:schemeClr val="bg1"/>
              </a:solidFill>
            </a:rPr>
            <a:t>scrape</a:t>
          </a:r>
          <a:r>
            <a:rPr lang="zh-CN" sz="1200" kern="1200" dirty="0">
              <a:solidFill>
                <a:schemeClr val="bg1"/>
              </a:solidFill>
            </a:rPr>
            <a:t> </a:t>
          </a:r>
          <a:r>
            <a:rPr lang="en-US" sz="1200" kern="1200" dirty="0">
              <a:solidFill>
                <a:schemeClr val="bg1"/>
              </a:solidFill>
            </a:rPr>
            <a:t>. </a:t>
          </a:r>
        </a:p>
      </dsp:txBody>
      <dsp:txXfrm>
        <a:off x="190372" y="75809"/>
        <a:ext cx="2336673" cy="651313"/>
      </dsp:txXfrm>
    </dsp:sp>
    <dsp:sp modelId="{D54D28FB-E128-5E41-AEF6-CDD766905D4C}">
      <dsp:nvSpPr>
        <dsp:cNvPr id="0" name=""/>
        <dsp:cNvSpPr/>
      </dsp:nvSpPr>
      <dsp:spPr>
        <a:xfrm>
          <a:off x="1874302" y="109408"/>
          <a:ext cx="749985" cy="583387"/>
        </a:xfrm>
        <a:prstGeom prst="rect">
          <a:avLst/>
        </a:prstGeom>
        <a:noFill/>
        <a:ln>
          <a:noFill/>
        </a:ln>
        <a:effectLst/>
      </dsp:spPr>
      <dsp:style>
        <a:lnRef idx="0">
          <a:scrgbClr r="0" g="0" b="0"/>
        </a:lnRef>
        <a:fillRef idx="0">
          <a:scrgbClr r="0" g="0" b="0"/>
        </a:fillRef>
        <a:effectRef idx="0">
          <a:scrgbClr r="0" g="0" b="0"/>
        </a:effectRef>
        <a:fontRef idx="minor"/>
      </dsp:style>
    </dsp:sp>
    <dsp:sp modelId="{72076E95-227E-5C4A-B859-03A1DD1D185C}">
      <dsp:nvSpPr>
        <dsp:cNvPr id="0" name=""/>
        <dsp:cNvSpPr/>
      </dsp:nvSpPr>
      <dsp:spPr>
        <a:xfrm rot="5400000">
          <a:off x="2224899" y="1530414"/>
          <a:ext cx="612556" cy="697373"/>
        </a:xfrm>
        <a:prstGeom prst="bentUpArrow">
          <a:avLst>
            <a:gd name="adj1" fmla="val 32840"/>
            <a:gd name="adj2" fmla="val 25000"/>
            <a:gd name="adj3" fmla="val 35780"/>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F7875770-A367-A949-87F0-C359FEFFFCC0}">
      <dsp:nvSpPr>
        <dsp:cNvPr id="0" name=""/>
        <dsp:cNvSpPr/>
      </dsp:nvSpPr>
      <dsp:spPr>
        <a:xfrm>
          <a:off x="1340326" y="851383"/>
          <a:ext cx="2475750" cy="721795"/>
        </a:xfrm>
        <a:prstGeom prst="roundRect">
          <a:avLst>
            <a:gd name="adj" fmla="val 16670"/>
          </a:avLst>
        </a:prstGeom>
        <a:solidFill>
          <a:srgbClr val="01645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bg1"/>
              </a:solidFill>
            </a:rPr>
            <a:t>1.</a:t>
          </a:r>
          <a:r>
            <a:rPr lang="zh-CN" altLang="en-US" sz="2000" kern="1200" dirty="0">
              <a:solidFill>
                <a:schemeClr val="bg1"/>
              </a:solidFill>
            </a:rPr>
            <a:t> </a:t>
          </a:r>
          <a:r>
            <a:rPr lang="en-US" sz="2000" kern="1200" dirty="0">
              <a:solidFill>
                <a:schemeClr val="bg1"/>
              </a:solidFill>
            </a:rPr>
            <a:t>preview button</a:t>
          </a:r>
        </a:p>
      </dsp:txBody>
      <dsp:txXfrm>
        <a:off x="1375567" y="886624"/>
        <a:ext cx="2405268" cy="651313"/>
      </dsp:txXfrm>
    </dsp:sp>
    <dsp:sp modelId="{6F782A3A-D5CC-8543-A21F-29080EEF55BA}">
      <dsp:nvSpPr>
        <dsp:cNvPr id="0" name=""/>
        <dsp:cNvSpPr/>
      </dsp:nvSpPr>
      <dsp:spPr>
        <a:xfrm>
          <a:off x="3093794" y="920223"/>
          <a:ext cx="749985" cy="583387"/>
        </a:xfrm>
        <a:prstGeom prst="rect">
          <a:avLst/>
        </a:prstGeom>
        <a:noFill/>
        <a:ln>
          <a:noFill/>
        </a:ln>
        <a:effectLst/>
      </dsp:spPr>
      <dsp:style>
        <a:lnRef idx="0">
          <a:scrgbClr r="0" g="0" b="0"/>
        </a:lnRef>
        <a:fillRef idx="0">
          <a:scrgbClr r="0" g="0" b="0"/>
        </a:fillRef>
        <a:effectRef idx="0">
          <a:scrgbClr r="0" g="0" b="0"/>
        </a:effectRef>
        <a:fontRef idx="minor"/>
      </dsp:style>
    </dsp:sp>
    <dsp:sp modelId="{A4F13C98-B983-CD47-8ACF-A6896DA94465}">
      <dsp:nvSpPr>
        <dsp:cNvPr id="0" name=""/>
        <dsp:cNvSpPr/>
      </dsp:nvSpPr>
      <dsp:spPr>
        <a:xfrm rot="5400000">
          <a:off x="3374291" y="2341229"/>
          <a:ext cx="612556" cy="697373"/>
        </a:xfrm>
        <a:prstGeom prst="bentUpArrow">
          <a:avLst>
            <a:gd name="adj1" fmla="val 32840"/>
            <a:gd name="adj2" fmla="val 25000"/>
            <a:gd name="adj3" fmla="val 35780"/>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06FA132D-D3F7-2946-A052-3157609DC08F}">
      <dsp:nvSpPr>
        <dsp:cNvPr id="0" name=""/>
        <dsp:cNvSpPr/>
      </dsp:nvSpPr>
      <dsp:spPr>
        <a:xfrm>
          <a:off x="2525521" y="1662198"/>
          <a:ext cx="2404144" cy="721795"/>
        </a:xfrm>
        <a:prstGeom prst="roundRect">
          <a:avLst>
            <a:gd name="adj" fmla="val 16670"/>
          </a:avLst>
        </a:prstGeom>
        <a:solidFill>
          <a:srgbClr val="01645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bg1"/>
              </a:solidFill>
            </a:rPr>
            <a:t>2.</a:t>
          </a:r>
          <a:r>
            <a:rPr lang="zh-CN" altLang="en-US" sz="1800" kern="1200" dirty="0">
              <a:solidFill>
                <a:schemeClr val="bg1"/>
              </a:solidFill>
            </a:rPr>
            <a:t> </a:t>
          </a:r>
          <a:r>
            <a:rPr lang="en-US" sz="1800" kern="1200" dirty="0">
              <a:solidFill>
                <a:schemeClr val="bg1"/>
              </a:solidFill>
            </a:rPr>
            <a:t>popped up preview </a:t>
          </a:r>
        </a:p>
      </dsp:txBody>
      <dsp:txXfrm>
        <a:off x="2560762" y="1697439"/>
        <a:ext cx="2333662" cy="651313"/>
      </dsp:txXfrm>
    </dsp:sp>
    <dsp:sp modelId="{4D8A2E89-98AE-8048-8710-7A201C4E75BE}">
      <dsp:nvSpPr>
        <dsp:cNvPr id="0" name=""/>
        <dsp:cNvSpPr/>
      </dsp:nvSpPr>
      <dsp:spPr>
        <a:xfrm>
          <a:off x="4243186" y="1731038"/>
          <a:ext cx="749985" cy="583387"/>
        </a:xfrm>
        <a:prstGeom prst="rect">
          <a:avLst/>
        </a:prstGeom>
        <a:noFill/>
        <a:ln>
          <a:noFill/>
        </a:ln>
        <a:effectLst/>
      </dsp:spPr>
      <dsp:style>
        <a:lnRef idx="0">
          <a:scrgbClr r="0" g="0" b="0"/>
        </a:lnRef>
        <a:fillRef idx="0">
          <a:scrgbClr r="0" g="0" b="0"/>
        </a:fillRef>
        <a:effectRef idx="0">
          <a:scrgbClr r="0" g="0" b="0"/>
        </a:effectRef>
        <a:fontRef idx="minor"/>
      </dsp:style>
    </dsp:sp>
    <dsp:sp modelId="{FAE9C05D-A8AB-B647-B536-B14173CB6022}">
      <dsp:nvSpPr>
        <dsp:cNvPr id="0" name=""/>
        <dsp:cNvSpPr/>
      </dsp:nvSpPr>
      <dsp:spPr>
        <a:xfrm rot="5400000">
          <a:off x="4493036" y="3152044"/>
          <a:ext cx="612556" cy="697373"/>
        </a:xfrm>
        <a:prstGeom prst="bentUpArrow">
          <a:avLst>
            <a:gd name="adj1" fmla="val 32840"/>
            <a:gd name="adj2" fmla="val 25000"/>
            <a:gd name="adj3" fmla="val 35780"/>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07CD7A0-AB21-8340-BBD5-2DB8325A0BD8}">
      <dsp:nvSpPr>
        <dsp:cNvPr id="0" name=""/>
        <dsp:cNvSpPr/>
      </dsp:nvSpPr>
      <dsp:spPr>
        <a:xfrm>
          <a:off x="3710716" y="2473013"/>
          <a:ext cx="2271245" cy="721795"/>
        </a:xfrm>
        <a:prstGeom prst="roundRect">
          <a:avLst>
            <a:gd name="adj" fmla="val 16670"/>
          </a:avLst>
        </a:prstGeom>
        <a:solidFill>
          <a:srgbClr val="01645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bg1"/>
              </a:solidFill>
            </a:rPr>
            <a:t>3.</a:t>
          </a:r>
          <a:r>
            <a:rPr lang="zh-CN" altLang="en-US" sz="1600" kern="1200" dirty="0">
              <a:solidFill>
                <a:schemeClr val="bg1"/>
              </a:solidFill>
            </a:rPr>
            <a:t> </a:t>
          </a:r>
          <a:r>
            <a:rPr lang="en-US" sz="1600" kern="1200" dirty="0">
              <a:solidFill>
                <a:schemeClr val="bg1"/>
              </a:solidFill>
            </a:rPr>
            <a:t>wait it to load </a:t>
          </a:r>
        </a:p>
      </dsp:txBody>
      <dsp:txXfrm>
        <a:off x="3745957" y="2508254"/>
        <a:ext cx="2200763" cy="651313"/>
      </dsp:txXfrm>
    </dsp:sp>
    <dsp:sp modelId="{C43D8C30-BF4A-8944-919A-8E455D1770B0}">
      <dsp:nvSpPr>
        <dsp:cNvPr id="0" name=""/>
        <dsp:cNvSpPr/>
      </dsp:nvSpPr>
      <dsp:spPr>
        <a:xfrm>
          <a:off x="5361931" y="2541852"/>
          <a:ext cx="749985" cy="583387"/>
        </a:xfrm>
        <a:prstGeom prst="rect">
          <a:avLst/>
        </a:prstGeom>
        <a:noFill/>
        <a:ln>
          <a:noFill/>
        </a:ln>
        <a:effectLst/>
      </dsp:spPr>
      <dsp:style>
        <a:lnRef idx="0">
          <a:scrgbClr r="0" g="0" b="0"/>
        </a:lnRef>
        <a:fillRef idx="0">
          <a:scrgbClr r="0" g="0" b="0"/>
        </a:fillRef>
        <a:effectRef idx="0">
          <a:scrgbClr r="0" g="0" b="0"/>
        </a:effectRef>
        <a:fontRef idx="minor"/>
      </dsp:style>
    </dsp:sp>
    <dsp:sp modelId="{2E81186B-787E-AB49-B195-256D539FE014}">
      <dsp:nvSpPr>
        <dsp:cNvPr id="0" name=""/>
        <dsp:cNvSpPr/>
      </dsp:nvSpPr>
      <dsp:spPr>
        <a:xfrm rot="5400000">
          <a:off x="5458527" y="3962859"/>
          <a:ext cx="612556" cy="697373"/>
        </a:xfrm>
        <a:prstGeom prst="bentUpArrow">
          <a:avLst>
            <a:gd name="adj1" fmla="val 32840"/>
            <a:gd name="adj2" fmla="val 25000"/>
            <a:gd name="adj3" fmla="val 35780"/>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C5CDF016-B167-8146-8A2F-7F8A0F652452}">
      <dsp:nvSpPr>
        <dsp:cNvPr id="0" name=""/>
        <dsp:cNvSpPr/>
      </dsp:nvSpPr>
      <dsp:spPr>
        <a:xfrm>
          <a:off x="4895910" y="3283827"/>
          <a:ext cx="1831837" cy="721795"/>
        </a:xfrm>
        <a:prstGeom prst="roundRect">
          <a:avLst>
            <a:gd name="adj" fmla="val 16670"/>
          </a:avLst>
        </a:prstGeom>
        <a:solidFill>
          <a:srgbClr val="01645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bg1"/>
              </a:solidFill>
            </a:rPr>
            <a:t>4.</a:t>
          </a:r>
          <a:r>
            <a:rPr lang="en-US" sz="1600" kern="1200" dirty="0">
              <a:solidFill>
                <a:schemeClr val="bg1"/>
              </a:solidFill>
            </a:rPr>
            <a:t>click open button</a:t>
          </a:r>
        </a:p>
      </dsp:txBody>
      <dsp:txXfrm>
        <a:off x="4931151" y="3319068"/>
        <a:ext cx="1761355" cy="651313"/>
      </dsp:txXfrm>
    </dsp:sp>
    <dsp:sp modelId="{4C8C5622-8579-424C-8FEE-E0D629754AD9}">
      <dsp:nvSpPr>
        <dsp:cNvPr id="0" name=""/>
        <dsp:cNvSpPr/>
      </dsp:nvSpPr>
      <dsp:spPr>
        <a:xfrm>
          <a:off x="6327421" y="3352667"/>
          <a:ext cx="749985" cy="583387"/>
        </a:xfrm>
        <a:prstGeom prst="rect">
          <a:avLst/>
        </a:prstGeom>
        <a:noFill/>
        <a:ln>
          <a:noFill/>
        </a:ln>
        <a:effectLst/>
      </dsp:spPr>
      <dsp:style>
        <a:lnRef idx="0">
          <a:scrgbClr r="0" g="0" b="0"/>
        </a:lnRef>
        <a:fillRef idx="0">
          <a:scrgbClr r="0" g="0" b="0"/>
        </a:fillRef>
        <a:effectRef idx="0">
          <a:scrgbClr r="0" g="0" b="0"/>
        </a:effectRef>
        <a:fontRef idx="minor"/>
      </dsp:style>
    </dsp:sp>
    <dsp:sp modelId="{0D2E431E-86F4-E641-9416-3FCA380CA939}">
      <dsp:nvSpPr>
        <dsp:cNvPr id="0" name=""/>
        <dsp:cNvSpPr/>
      </dsp:nvSpPr>
      <dsp:spPr>
        <a:xfrm rot="5400000">
          <a:off x="6638571" y="4773673"/>
          <a:ext cx="612556" cy="697373"/>
        </a:xfrm>
        <a:prstGeom prst="bentUpArrow">
          <a:avLst>
            <a:gd name="adj1" fmla="val 32840"/>
            <a:gd name="adj2" fmla="val 25000"/>
            <a:gd name="adj3" fmla="val 35780"/>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0D256DDB-8B33-524A-90B5-95753CD1582B}">
      <dsp:nvSpPr>
        <dsp:cNvPr id="0" name=""/>
        <dsp:cNvSpPr/>
      </dsp:nvSpPr>
      <dsp:spPr>
        <a:xfrm>
          <a:off x="6081105" y="4094642"/>
          <a:ext cx="1821535" cy="721795"/>
        </a:xfrm>
        <a:prstGeom prst="roundRect">
          <a:avLst>
            <a:gd name="adj" fmla="val 16670"/>
          </a:avLst>
        </a:prstGeom>
        <a:solidFill>
          <a:srgbClr val="01645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bg1"/>
              </a:solidFill>
            </a:rPr>
            <a:t>5.</a:t>
          </a:r>
          <a:r>
            <a:rPr lang="zh-CN" altLang="en-US" sz="1400" kern="1200" dirty="0">
              <a:solidFill>
                <a:schemeClr val="bg1"/>
              </a:solidFill>
            </a:rPr>
            <a:t> </a:t>
          </a:r>
          <a:r>
            <a:rPr lang="en-US" sz="1400" kern="1200" dirty="0">
              <a:solidFill>
                <a:schemeClr val="bg1"/>
              </a:solidFill>
            </a:rPr>
            <a:t>click close button for preview </a:t>
          </a:r>
          <a:r>
            <a:rPr lang="en-US" altLang="zh-CN" sz="1400" kern="1200" dirty="0">
              <a:solidFill>
                <a:schemeClr val="bg1"/>
              </a:solidFill>
            </a:rPr>
            <a:t>window</a:t>
          </a:r>
          <a:endParaRPr lang="en-US" sz="1400" kern="1200" dirty="0">
            <a:solidFill>
              <a:schemeClr val="bg1"/>
            </a:solidFill>
          </a:endParaRPr>
        </a:p>
      </dsp:txBody>
      <dsp:txXfrm>
        <a:off x="6116346" y="4129883"/>
        <a:ext cx="1751053" cy="651313"/>
      </dsp:txXfrm>
    </dsp:sp>
    <dsp:sp modelId="{D05824A6-8A66-A54F-82C4-3099A69B3264}">
      <dsp:nvSpPr>
        <dsp:cNvPr id="0" name=""/>
        <dsp:cNvSpPr/>
      </dsp:nvSpPr>
      <dsp:spPr>
        <a:xfrm>
          <a:off x="7507465" y="4163482"/>
          <a:ext cx="749985" cy="583387"/>
        </a:xfrm>
        <a:prstGeom prst="rect">
          <a:avLst/>
        </a:prstGeom>
        <a:noFill/>
        <a:ln>
          <a:noFill/>
        </a:ln>
        <a:effectLst/>
      </dsp:spPr>
      <dsp:style>
        <a:lnRef idx="0">
          <a:scrgbClr r="0" g="0" b="0"/>
        </a:lnRef>
        <a:fillRef idx="0">
          <a:scrgbClr r="0" g="0" b="0"/>
        </a:fillRef>
        <a:effectRef idx="0">
          <a:scrgbClr r="0" g="0" b="0"/>
        </a:effectRef>
        <a:fontRef idx="minor"/>
      </dsp:style>
    </dsp:sp>
    <dsp:sp modelId="{AEB93B29-C95D-A941-ABA1-18E370C29746}">
      <dsp:nvSpPr>
        <dsp:cNvPr id="0" name=""/>
        <dsp:cNvSpPr/>
      </dsp:nvSpPr>
      <dsp:spPr>
        <a:xfrm>
          <a:off x="7266300" y="4905457"/>
          <a:ext cx="2792055" cy="721795"/>
        </a:xfrm>
        <a:prstGeom prst="roundRect">
          <a:avLst>
            <a:gd name="adj" fmla="val 16670"/>
          </a:avLst>
        </a:prstGeom>
        <a:solidFill>
          <a:srgbClr val="01645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solidFill>
                <a:schemeClr val="bg1"/>
              </a:solidFill>
            </a:rPr>
            <a:t>6.</a:t>
          </a:r>
          <a:r>
            <a:rPr lang="zh-CN" altLang="en-US" sz="1200" kern="1200" dirty="0">
              <a:solidFill>
                <a:schemeClr val="bg1"/>
              </a:solidFill>
            </a:rPr>
            <a:t> </a:t>
          </a:r>
          <a:r>
            <a:rPr lang="en-US" sz="1200" kern="1200" dirty="0">
              <a:solidFill>
                <a:schemeClr val="bg1"/>
              </a:solidFill>
            </a:rPr>
            <a:t>click on next page (if we have already scrapped all the report </a:t>
          </a:r>
          <a:r>
            <a:rPr lang="en-US" altLang="zh-CN" sz="1200" kern="1200" dirty="0" err="1">
              <a:solidFill>
                <a:schemeClr val="bg1"/>
              </a:solidFill>
            </a:rPr>
            <a:t>urls</a:t>
          </a:r>
          <a:r>
            <a:rPr lang="zh-CN" altLang="en-US" sz="1200" kern="1200" dirty="0">
              <a:solidFill>
                <a:schemeClr val="bg1"/>
              </a:solidFill>
            </a:rPr>
            <a:t> </a:t>
          </a:r>
          <a:r>
            <a:rPr lang="en-US" sz="1200" kern="1200" dirty="0">
              <a:solidFill>
                <a:schemeClr val="bg1"/>
              </a:solidFill>
            </a:rPr>
            <a:t>in current page, and stop if there is no next page available.)</a:t>
          </a:r>
        </a:p>
      </dsp:txBody>
      <dsp:txXfrm>
        <a:off x="7301541" y="4940698"/>
        <a:ext cx="2721573" cy="651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596E2-21B4-BD4A-B97F-EAF53578311C}">
      <dsp:nvSpPr>
        <dsp:cNvPr id="0" name=""/>
        <dsp:cNvSpPr/>
      </dsp:nvSpPr>
      <dsp:spPr>
        <a:xfrm>
          <a:off x="698269" y="0"/>
          <a:ext cx="7913716" cy="3657600"/>
        </a:xfrm>
        <a:prstGeom prst="rightArrow">
          <a:avLst/>
        </a:prstGeom>
        <a:solidFill>
          <a:srgbClr val="8FB3AD"/>
        </a:solidFill>
        <a:ln>
          <a:noFill/>
        </a:ln>
        <a:effectLst/>
      </dsp:spPr>
      <dsp:style>
        <a:lnRef idx="0">
          <a:scrgbClr r="0" g="0" b="0"/>
        </a:lnRef>
        <a:fillRef idx="1">
          <a:scrgbClr r="0" g="0" b="0"/>
        </a:fillRef>
        <a:effectRef idx="0">
          <a:scrgbClr r="0" g="0" b="0"/>
        </a:effectRef>
        <a:fontRef idx="minor"/>
      </dsp:style>
    </dsp:sp>
    <dsp:sp modelId="{B82F1080-3A94-7349-9D78-61ED2491802A}">
      <dsp:nvSpPr>
        <dsp:cNvPr id="0" name=""/>
        <dsp:cNvSpPr/>
      </dsp:nvSpPr>
      <dsp:spPr>
        <a:xfrm>
          <a:off x="4546" y="1097279"/>
          <a:ext cx="2809442" cy="1463040"/>
        </a:xfrm>
        <a:prstGeom prst="roundRect">
          <a:avLst/>
        </a:prstGeom>
        <a:solidFill>
          <a:srgbClr val="04927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Use</a:t>
          </a:r>
          <a:r>
            <a:rPr lang="zh-CN" sz="2000" kern="1200" dirty="0"/>
            <a:t> </a:t>
          </a:r>
          <a:r>
            <a:rPr lang="en-US" sz="2000" kern="1200" dirty="0"/>
            <a:t>request</a:t>
          </a:r>
          <a:r>
            <a:rPr lang="zh-CN" sz="2000" kern="1200" dirty="0"/>
            <a:t> </a:t>
          </a:r>
          <a:r>
            <a:rPr lang="en-US" altLang="zh-CN" sz="2000" kern="1200" dirty="0"/>
            <a:t>and</a:t>
          </a:r>
          <a:r>
            <a:rPr lang="zh-CN" altLang="en-US" sz="2000" kern="1200" dirty="0"/>
            <a:t> </a:t>
          </a:r>
          <a:r>
            <a:rPr lang="en-US" altLang="zh-CN" sz="2000" kern="1200" dirty="0"/>
            <a:t>beautiful</a:t>
          </a:r>
          <a:r>
            <a:rPr lang="zh-CN" altLang="en-US" sz="2000" kern="1200" dirty="0"/>
            <a:t> </a:t>
          </a:r>
          <a:r>
            <a:rPr lang="en-US" altLang="zh-CN" sz="2000" kern="1200" dirty="0"/>
            <a:t>soup</a:t>
          </a:r>
          <a:r>
            <a:rPr lang="zh-CN" altLang="en-US" sz="2000" kern="1200" dirty="0"/>
            <a:t> </a:t>
          </a:r>
          <a:r>
            <a:rPr lang="en-US" sz="2000" kern="1200" dirty="0"/>
            <a:t>to</a:t>
          </a:r>
          <a:r>
            <a:rPr lang="zh-CN" altLang="en-US" sz="2000" kern="1200" dirty="0"/>
            <a:t> </a:t>
          </a:r>
          <a:r>
            <a:rPr lang="en-US" altLang="zh-CN" sz="2000" kern="1200" dirty="0"/>
            <a:t>collect</a:t>
          </a:r>
          <a:r>
            <a:rPr lang="zh-CN" altLang="en-US" sz="2000" kern="1200" dirty="0"/>
            <a:t> </a:t>
          </a:r>
          <a:r>
            <a:rPr lang="en-US" altLang="zh-CN" sz="2000" kern="1200" dirty="0"/>
            <a:t>and</a:t>
          </a:r>
          <a:r>
            <a:rPr lang="zh-CN" sz="2000" kern="1200" dirty="0"/>
            <a:t> </a:t>
          </a:r>
          <a:r>
            <a:rPr lang="en-US" sz="2000" kern="1200" dirty="0"/>
            <a:t>soup</a:t>
          </a:r>
          <a:r>
            <a:rPr lang="zh-CN" sz="2000" kern="1200" dirty="0"/>
            <a:t> </a:t>
          </a:r>
          <a:r>
            <a:rPr lang="en-US" altLang="zh-CN" sz="2000" kern="1200" dirty="0"/>
            <a:t>report</a:t>
          </a:r>
          <a:r>
            <a:rPr lang="zh-CN" altLang="en-US" sz="2000" kern="1200" dirty="0"/>
            <a:t> </a:t>
          </a:r>
          <a:r>
            <a:rPr lang="en-US" sz="2000" kern="1200" dirty="0"/>
            <a:t>content</a:t>
          </a:r>
        </a:p>
      </dsp:txBody>
      <dsp:txXfrm>
        <a:off x="75966" y="1168699"/>
        <a:ext cx="2666602" cy="1320200"/>
      </dsp:txXfrm>
    </dsp:sp>
    <dsp:sp modelId="{B8A257C7-E84F-5B4D-98B2-EB209B9139D5}">
      <dsp:nvSpPr>
        <dsp:cNvPr id="0" name=""/>
        <dsp:cNvSpPr/>
      </dsp:nvSpPr>
      <dsp:spPr>
        <a:xfrm>
          <a:off x="3250406" y="1097279"/>
          <a:ext cx="2809442" cy="1463040"/>
        </a:xfrm>
        <a:prstGeom prst="roundRect">
          <a:avLst/>
        </a:prstGeom>
        <a:solidFill>
          <a:srgbClr val="04927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Check if there is any words related to </a:t>
          </a:r>
          <a:r>
            <a:rPr lang="en-US" altLang="zh-CN" sz="1600" kern="1200" dirty="0"/>
            <a:t>ESG</a:t>
          </a:r>
          <a:r>
            <a:rPr lang="en-US" sz="1600" kern="1200" dirty="0"/>
            <a:t> in each sentence of financial report(We have buil</a:t>
          </a:r>
          <a:r>
            <a:rPr lang="en-US" altLang="zh-CN" sz="1600" kern="1200" dirty="0"/>
            <a:t>t</a:t>
          </a:r>
          <a:r>
            <a:rPr lang="en-US" sz="1600" kern="1200" dirty="0"/>
            <a:t> an </a:t>
          </a:r>
          <a:r>
            <a:rPr lang="en-US" altLang="zh-CN" sz="1600" kern="1200" dirty="0"/>
            <a:t>ESG</a:t>
          </a:r>
          <a:r>
            <a:rPr lang="en-US" sz="1600" kern="1200" dirty="0"/>
            <a:t> word dictionary that helps us to screen the words )</a:t>
          </a:r>
        </a:p>
      </dsp:txBody>
      <dsp:txXfrm>
        <a:off x="3321826" y="1168699"/>
        <a:ext cx="2666602" cy="1320200"/>
      </dsp:txXfrm>
    </dsp:sp>
    <dsp:sp modelId="{E23A5053-BAE0-0941-90F4-46145A59B85A}">
      <dsp:nvSpPr>
        <dsp:cNvPr id="0" name=""/>
        <dsp:cNvSpPr/>
      </dsp:nvSpPr>
      <dsp:spPr>
        <a:xfrm>
          <a:off x="6496266" y="1097279"/>
          <a:ext cx="2809442" cy="1463040"/>
        </a:xfrm>
        <a:prstGeom prst="roundRect">
          <a:avLst/>
        </a:prstGeom>
        <a:solidFill>
          <a:srgbClr val="04927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If there is, we </a:t>
          </a:r>
          <a:r>
            <a:rPr lang="en-US" altLang="zh-CN" sz="1800" kern="1200" dirty="0"/>
            <a:t>store</a:t>
          </a:r>
          <a:r>
            <a:rPr lang="zh-CN" altLang="en-US" sz="1800" kern="1200" dirty="0"/>
            <a:t> </a:t>
          </a:r>
          <a:r>
            <a:rPr lang="en-US" sz="1800" kern="1200" dirty="0"/>
            <a:t>this sentence to our </a:t>
          </a:r>
          <a:r>
            <a:rPr lang="en-US" altLang="zh-CN" sz="1800" kern="1200" dirty="0"/>
            <a:t>ESG</a:t>
          </a:r>
          <a:r>
            <a:rPr lang="en-US" sz="1800" kern="1200" dirty="0"/>
            <a:t> content dictionary for each company.</a:t>
          </a:r>
        </a:p>
      </dsp:txBody>
      <dsp:txXfrm>
        <a:off x="6567686" y="1168699"/>
        <a:ext cx="2666602" cy="132020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774E38-A9FC-448B-8F26-614DC698D373}" type="datetimeFigureOut">
              <a:rPr lang="en-US" smtClean="0"/>
              <a:t>3/7/24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F728F-D2C1-4CDF-AB14-355FA895A5A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F728F-D2C1-4CDF-AB14-355FA895A5A9}"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imSun" panose="02010600030101010101" pitchFamily="2" charset="-122"/>
                <a:ea typeface="Times New Roman" panose="02020603050405020304" pitchFamily="18" charset="0"/>
                <a:cs typeface="SimSun" panose="02010600030101010101" pitchFamily="2" charset="-122"/>
              </a:rPr>
              <a:t>Finally, we get a list of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urls</a:t>
            </a:r>
            <a:r>
              <a:rPr lang="en-US" sz="1800" dirty="0">
                <a:effectLst/>
                <a:latin typeface="SimSun" panose="02010600030101010101" pitchFamily="2" charset="-122"/>
                <a:ea typeface="Times New Roman" panose="02020603050405020304" pitchFamily="18" charset="0"/>
                <a:cs typeface="SimSun" panose="02010600030101010101" pitchFamily="2" charset="-122"/>
              </a:rPr>
              <a:t> for each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companies’financial</a:t>
            </a:r>
            <a:r>
              <a:rPr lang="en-US" sz="1800" dirty="0">
                <a:effectLst/>
                <a:latin typeface="SimSun" panose="02010600030101010101" pitchFamily="2" charset="-122"/>
                <a:ea typeface="Times New Roman" panose="02020603050405020304" pitchFamily="18" charset="0"/>
                <a:cs typeface="SimSun" panose="02010600030101010101" pitchFamily="2" charset="-122"/>
              </a:rPr>
              <a:t> report. We use request </a:t>
            </a:r>
            <a:r>
              <a:rPr lang="en-US" altLang="zh-CN" sz="1800" dirty="0">
                <a:effectLst/>
                <a:latin typeface="SimSun" panose="02010600030101010101" pitchFamily="2" charset="-122"/>
                <a:ea typeface="Times New Roman" panose="02020603050405020304" pitchFamily="18" charset="0"/>
                <a:cs typeface="SimSun" panose="02010600030101010101" pitchFamily="2" charset="-122"/>
              </a:rPr>
              <a:t>and</a:t>
            </a:r>
            <a:r>
              <a:rPr lang="zh-CN" altLang="en-US" sz="1800" dirty="0">
                <a:effectLst/>
                <a:latin typeface="SimSun" panose="02010600030101010101" pitchFamily="2" charset="-122"/>
                <a:ea typeface="Times New Roman" panose="02020603050405020304" pitchFamily="18" charset="0"/>
                <a:cs typeface="SimSun" panose="02010600030101010101" pitchFamily="2" charset="-122"/>
              </a:rPr>
              <a:t> </a:t>
            </a:r>
            <a:r>
              <a:rPr lang="en-US" altLang="zh-CN" sz="1800" dirty="0" err="1">
                <a:effectLst/>
                <a:latin typeface="SimSun" panose="02010600030101010101" pitchFamily="2" charset="-122"/>
                <a:ea typeface="Times New Roman" panose="02020603050405020304" pitchFamily="18" charset="0"/>
                <a:cs typeface="SimSun" panose="02010600030101010101" pitchFamily="2" charset="-122"/>
              </a:rPr>
              <a:t>beatiful</a:t>
            </a:r>
            <a:r>
              <a:rPr lang="zh-CN" altLang="en-US" sz="1800" dirty="0">
                <a:effectLst/>
                <a:latin typeface="SimSun" panose="02010600030101010101" pitchFamily="2" charset="-122"/>
                <a:ea typeface="Times New Roman" panose="02020603050405020304" pitchFamily="18" charset="0"/>
                <a:cs typeface="SimSun" panose="02010600030101010101" pitchFamily="2" charset="-122"/>
              </a:rPr>
              <a:t> </a:t>
            </a:r>
            <a:r>
              <a:rPr lang="en-US" altLang="zh-CN" sz="1800" dirty="0">
                <a:effectLst/>
                <a:latin typeface="SimSun" panose="02010600030101010101" pitchFamily="2" charset="-122"/>
                <a:ea typeface="Times New Roman" panose="02020603050405020304" pitchFamily="18" charset="0"/>
                <a:cs typeface="SimSun" panose="02010600030101010101" pitchFamily="2" charset="-122"/>
              </a:rPr>
              <a:t>soup</a:t>
            </a:r>
            <a:r>
              <a:rPr lang="zh-CN" altLang="en-US" sz="1800" dirty="0">
                <a:effectLst/>
                <a:latin typeface="SimSun" panose="02010600030101010101" pitchFamily="2" charset="-122"/>
                <a:ea typeface="Times New Roman" panose="02020603050405020304" pitchFamily="18" charset="0"/>
                <a:cs typeface="SimSun" panose="02010600030101010101" pitchFamily="2" charset="-122"/>
              </a:rPr>
              <a:t> </a:t>
            </a:r>
            <a:r>
              <a:rPr lang="en-US" sz="1800" dirty="0">
                <a:effectLst/>
                <a:latin typeface="SimSun" panose="02010600030101010101" pitchFamily="2" charset="-122"/>
                <a:ea typeface="Times New Roman" panose="02020603050405020304" pitchFamily="18" charset="0"/>
                <a:cs typeface="SimSun" panose="02010600030101010101" pitchFamily="2" charset="-122"/>
              </a:rPr>
              <a:t>package access and soup each page content for each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url</a:t>
            </a:r>
            <a:r>
              <a:rPr lang="en-US" sz="1800" dirty="0">
                <a:effectLst/>
                <a:latin typeface="SimSun" panose="02010600030101010101" pitchFamily="2" charset="-122"/>
                <a:ea typeface="Times New Roman" panose="02020603050405020304" pitchFamily="18" charset="0"/>
                <a:cs typeface="SimSun" panose="02010600030101010101" pitchFamily="2" charset="-122"/>
              </a:rPr>
              <a:t>, and check if there is any words related to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esg</a:t>
            </a:r>
            <a:r>
              <a:rPr lang="en-US" sz="1800" dirty="0">
                <a:effectLst/>
                <a:latin typeface="SimSun" panose="02010600030101010101" pitchFamily="2" charset="-122"/>
                <a:ea typeface="Times New Roman" panose="02020603050405020304" pitchFamily="18" charset="0"/>
                <a:cs typeface="SimSun" panose="02010600030101010101" pitchFamily="2" charset="-122"/>
              </a:rPr>
              <a:t> in each sentence of financial report. (We have build a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esg</a:t>
            </a:r>
            <a:r>
              <a:rPr lang="en-US" sz="1800" dirty="0">
                <a:effectLst/>
                <a:latin typeface="SimSun" panose="02010600030101010101" pitchFamily="2" charset="-122"/>
                <a:ea typeface="Times New Roman" panose="02020603050405020304" pitchFamily="18" charset="0"/>
                <a:cs typeface="SimSun" panose="02010600030101010101" pitchFamily="2" charset="-122"/>
              </a:rPr>
              <a:t> word dictionary that helps us to screen the words ).If it is, we store</a:t>
            </a:r>
            <a:r>
              <a:rPr lang="zh-CN" altLang="en-US" sz="1800" dirty="0">
                <a:effectLst/>
                <a:latin typeface="SimSun" panose="02010600030101010101" pitchFamily="2" charset="-122"/>
                <a:ea typeface="Times New Roman" panose="02020603050405020304" pitchFamily="18" charset="0"/>
                <a:cs typeface="SimSun" panose="02010600030101010101" pitchFamily="2" charset="-122"/>
              </a:rPr>
              <a:t> </a:t>
            </a:r>
            <a:r>
              <a:rPr lang="en-US" sz="1800" dirty="0">
                <a:effectLst/>
                <a:latin typeface="SimSun" panose="02010600030101010101" pitchFamily="2" charset="-122"/>
                <a:ea typeface="Times New Roman" panose="02020603050405020304" pitchFamily="18" charset="0"/>
                <a:cs typeface="SimSun" panose="02010600030101010101" pitchFamily="2" charset="-122"/>
              </a:rPr>
              <a:t>this sentence to our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esg</a:t>
            </a:r>
            <a:r>
              <a:rPr lang="en-US" sz="1800" dirty="0">
                <a:effectLst/>
                <a:latin typeface="SimSun" panose="02010600030101010101" pitchFamily="2" charset="-122"/>
                <a:ea typeface="Times New Roman" panose="02020603050405020304" pitchFamily="18" charset="0"/>
                <a:cs typeface="SimSun" panose="02010600030101010101" pitchFamily="2" charset="-122"/>
              </a:rPr>
              <a:t> content dictionary for each company.</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solidFill>
                  <a:srgbClr val="000000"/>
                </a:solidFill>
                <a:effectLst/>
                <a:latin typeface="Lato" panose="020F0502020204030203" pitchFamily="34" charset="0"/>
                <a:ea typeface="Times New Roman" panose="02020603050405020304" pitchFamily="18" charset="0"/>
              </a:rPr>
              <a:t>we try to collect data from both resources and match them.  </a:t>
            </a:r>
            <a:r>
              <a:rPr lang="en-US" sz="1800" dirty="0">
                <a:effectLst/>
                <a:latin typeface="SimSun" panose="02010600030101010101" pitchFamily="2" charset="-122"/>
                <a:ea typeface="Times New Roman" panose="02020603050405020304" pitchFamily="18" charset="0"/>
                <a:cs typeface="SimSun" panose="02010600030101010101" pitchFamily="2" charset="-122"/>
              </a:rPr>
              <a:t>There is also a difficulty with matching the data from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orbis</a:t>
            </a:r>
            <a:r>
              <a:rPr lang="en-US" sz="1800" dirty="0">
                <a:effectLst/>
                <a:latin typeface="SimSun" panose="02010600030101010101" pitchFamily="2" charset="-122"/>
                <a:ea typeface="Times New Roman" panose="02020603050405020304" pitchFamily="18" charset="0"/>
                <a:cs typeface="SimSun" panose="02010600030101010101" pitchFamily="2" charset="-122"/>
              </a:rPr>
              <a:t> to data from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edgar</a:t>
            </a:r>
            <a:r>
              <a:rPr lang="en-US" sz="1800" dirty="0">
                <a:effectLst/>
                <a:latin typeface="SimSun" panose="02010600030101010101" pitchFamily="2" charset="-122"/>
                <a:ea typeface="Times New Roman" panose="02020603050405020304" pitchFamily="18" charset="0"/>
                <a:cs typeface="SimSun" panose="02010600030101010101" pitchFamily="2" charset="-122"/>
              </a:rPr>
              <a:t>. We want a unique and distinct company identifier to match the data from two source. Fortunately, we find the CIK number in both database. The CIK number also helps us in identifying the buttons for scrapping, as each company’s button have the CIK number under certain class that made us easy to identify button for each company. </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SimSun" panose="02010600030101010101" pitchFamily="2" charset="-122"/>
                <a:ea typeface="Times New Roman" panose="02020603050405020304" pitchFamily="18" charset="0"/>
                <a:cs typeface="SimSun" panose="02010600030101010101" pitchFamily="2" charset="-122"/>
              </a:rPr>
              <a:t>After matching two dataset, we get 1249 companies data. We then remove the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na</a:t>
            </a:r>
            <a:r>
              <a:rPr lang="en-US" sz="1800" dirty="0">
                <a:effectLst/>
                <a:latin typeface="SimSun" panose="02010600030101010101" pitchFamily="2" charset="-122"/>
                <a:ea typeface="Times New Roman" panose="02020603050405020304" pitchFamily="18" charset="0"/>
                <a:cs typeface="SimSun" panose="02010600030101010101" pitchFamily="2" charset="-122"/>
              </a:rPr>
              <a:t> values in the financial metrics data and process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esg</a:t>
            </a:r>
            <a:r>
              <a:rPr lang="en-US" sz="1800" dirty="0">
                <a:effectLst/>
                <a:latin typeface="SimSun" panose="02010600030101010101" pitchFamily="2" charset="-122"/>
                <a:ea typeface="Times New Roman" panose="02020603050405020304" pitchFamily="18" charset="0"/>
                <a:cs typeface="SimSun" panose="02010600030101010101" pitchFamily="2" charset="-122"/>
              </a:rPr>
              <a:t> string data by </a:t>
            </a:r>
            <a:r>
              <a:rPr lang="en-US" sz="1800" dirty="0">
                <a:effectLst/>
                <a:latin typeface="CMR12"/>
                <a:ea typeface="Times New Roman" panose="02020603050405020304" pitchFamily="18" charset="0"/>
              </a:rPr>
              <a:t>by removing punctuation, special characters, and </a:t>
            </a:r>
            <a:r>
              <a:rPr lang="en-US" sz="1800" dirty="0" err="1">
                <a:effectLst/>
                <a:latin typeface="CMR12"/>
                <a:ea typeface="Times New Roman" panose="02020603050405020304" pitchFamily="18" charset="0"/>
              </a:rPr>
              <a:t>stopwords</a:t>
            </a:r>
            <a:r>
              <a:rPr lang="en-US" sz="1800" dirty="0">
                <a:effectLst/>
                <a:latin typeface="CMR12"/>
                <a:ea typeface="Times New Roman" panose="02020603050405020304" pitchFamily="18" charset="0"/>
              </a:rPr>
              <a:t>.</a:t>
            </a:r>
            <a:r>
              <a:rPr lang="en-US" sz="1800" dirty="0">
                <a:effectLst/>
                <a:latin typeface="SimSun" panose="02010600030101010101" pitchFamily="2" charset="-122"/>
                <a:ea typeface="Times New Roman" panose="02020603050405020304" pitchFamily="18" charset="0"/>
                <a:cs typeface="SimSun" panose="02010600030101010101" pitchFamily="2" charset="-122"/>
              </a:rPr>
              <a:t> and get 1153 companies data of financial metrics and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esg</a:t>
            </a:r>
            <a:r>
              <a:rPr lang="en-US" sz="1800" dirty="0">
                <a:effectLst/>
                <a:latin typeface="SimSun" panose="02010600030101010101" pitchFamily="2" charset="-122"/>
                <a:ea typeface="Times New Roman" panose="02020603050405020304" pitchFamily="18" charset="0"/>
                <a:cs typeface="SimSun" panose="02010600030101010101" pitchFamily="2" charset="-122"/>
              </a:rPr>
              <a:t> content.</a:t>
            </a:r>
            <a:r>
              <a:rPr lang="en-US" sz="1800" dirty="0">
                <a:effectLst/>
                <a:latin typeface="Times New Roman" panose="02020603050405020304" pitchFamily="18" charset="0"/>
                <a:ea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solidFill>
                  <a:srgbClr val="000000"/>
                </a:solidFill>
                <a:effectLst/>
                <a:latin typeface="Lato" panose="020F0502020204030203" pitchFamily="34" charset="0"/>
                <a:ea typeface="Times New Roman" panose="02020603050405020304" pitchFamily="18" charset="0"/>
              </a:rPr>
              <a:t>we try to collect data from both resources and match them.  </a:t>
            </a:r>
            <a:r>
              <a:rPr lang="en-US" sz="1800" dirty="0">
                <a:effectLst/>
                <a:latin typeface="SimSun" panose="02010600030101010101" pitchFamily="2" charset="-122"/>
                <a:ea typeface="Times New Roman" panose="02020603050405020304" pitchFamily="18" charset="0"/>
                <a:cs typeface="SimSun" panose="02010600030101010101" pitchFamily="2" charset="-122"/>
              </a:rPr>
              <a:t>There is also a difficulty with matching the data from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orbis</a:t>
            </a:r>
            <a:r>
              <a:rPr lang="en-US" sz="1800" dirty="0">
                <a:effectLst/>
                <a:latin typeface="SimSun" panose="02010600030101010101" pitchFamily="2" charset="-122"/>
                <a:ea typeface="Times New Roman" panose="02020603050405020304" pitchFamily="18" charset="0"/>
                <a:cs typeface="SimSun" panose="02010600030101010101" pitchFamily="2" charset="-122"/>
              </a:rPr>
              <a:t> to data from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edgar</a:t>
            </a:r>
            <a:r>
              <a:rPr lang="en-US" sz="1800" dirty="0">
                <a:effectLst/>
                <a:latin typeface="SimSun" panose="02010600030101010101" pitchFamily="2" charset="-122"/>
                <a:ea typeface="Times New Roman" panose="02020603050405020304" pitchFamily="18" charset="0"/>
                <a:cs typeface="SimSun" panose="02010600030101010101" pitchFamily="2" charset="-122"/>
              </a:rPr>
              <a:t>. We want a unique and distinct company identifier to match the data from two source. Fortunately, we find the CIK number in both database. The CIK number also helps us in identifying the buttons for scrapping, as each company’s button have the CIK number under certain class that made us easy to identify button for each company. </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SimSun" panose="02010600030101010101" pitchFamily="2" charset="-122"/>
                <a:ea typeface="Times New Roman" panose="02020603050405020304" pitchFamily="18" charset="0"/>
                <a:cs typeface="SimSun" panose="02010600030101010101" pitchFamily="2" charset="-122"/>
              </a:rPr>
              <a:t>After matching two dataset, we get 1249 companies data. We then remove the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na</a:t>
            </a:r>
            <a:r>
              <a:rPr lang="en-US" sz="1800" dirty="0">
                <a:effectLst/>
                <a:latin typeface="SimSun" panose="02010600030101010101" pitchFamily="2" charset="-122"/>
                <a:ea typeface="Times New Roman" panose="02020603050405020304" pitchFamily="18" charset="0"/>
                <a:cs typeface="SimSun" panose="02010600030101010101" pitchFamily="2" charset="-122"/>
              </a:rPr>
              <a:t> values in the financial metrics data and process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esg</a:t>
            </a:r>
            <a:r>
              <a:rPr lang="en-US" sz="1800" dirty="0">
                <a:effectLst/>
                <a:latin typeface="SimSun" panose="02010600030101010101" pitchFamily="2" charset="-122"/>
                <a:ea typeface="Times New Roman" panose="02020603050405020304" pitchFamily="18" charset="0"/>
                <a:cs typeface="SimSun" panose="02010600030101010101" pitchFamily="2" charset="-122"/>
              </a:rPr>
              <a:t> string data by </a:t>
            </a:r>
            <a:r>
              <a:rPr lang="en-US" sz="1800" dirty="0">
                <a:effectLst/>
                <a:latin typeface="CMR12"/>
                <a:ea typeface="Times New Roman" panose="02020603050405020304" pitchFamily="18" charset="0"/>
              </a:rPr>
              <a:t>by removing punctuation, special characters, and </a:t>
            </a:r>
            <a:r>
              <a:rPr lang="en-US" sz="1800" dirty="0" err="1">
                <a:effectLst/>
                <a:latin typeface="CMR12"/>
                <a:ea typeface="Times New Roman" panose="02020603050405020304" pitchFamily="18" charset="0"/>
              </a:rPr>
              <a:t>stopwords</a:t>
            </a:r>
            <a:r>
              <a:rPr lang="en-US" sz="1800" dirty="0">
                <a:effectLst/>
                <a:latin typeface="CMR12"/>
                <a:ea typeface="Times New Roman" panose="02020603050405020304" pitchFamily="18" charset="0"/>
              </a:rPr>
              <a:t>.</a:t>
            </a:r>
            <a:r>
              <a:rPr lang="en-US" sz="1800" dirty="0">
                <a:effectLst/>
                <a:latin typeface="SimSun" panose="02010600030101010101" pitchFamily="2" charset="-122"/>
                <a:ea typeface="Times New Roman" panose="02020603050405020304" pitchFamily="18" charset="0"/>
                <a:cs typeface="SimSun" panose="02010600030101010101" pitchFamily="2" charset="-122"/>
              </a:rPr>
              <a:t> and get 1153 companies data of financial metrics and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esg</a:t>
            </a:r>
            <a:r>
              <a:rPr lang="en-US" sz="1800" dirty="0">
                <a:effectLst/>
                <a:latin typeface="SimSun" panose="02010600030101010101" pitchFamily="2" charset="-122"/>
                <a:ea typeface="Times New Roman" panose="02020603050405020304" pitchFamily="18" charset="0"/>
                <a:cs typeface="SimSun" panose="02010600030101010101" pitchFamily="2" charset="-122"/>
              </a:rPr>
              <a:t> content.</a:t>
            </a:r>
            <a:r>
              <a:rPr lang="en-US" sz="1800" dirty="0">
                <a:effectLst/>
                <a:latin typeface="Times New Roman" panose="02020603050405020304" pitchFamily="18" charset="0"/>
                <a:ea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7728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175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F728F-D2C1-4CDF-AB14-355FA895A5A9}" type="slidenum">
              <a:rPr lang="en-US" smtClean="0"/>
              <a:t>2</a:t>
            </a:fld>
            <a:endParaRPr lang="en-US"/>
          </a:p>
        </p:txBody>
      </p:sp>
    </p:spTree>
    <p:extLst>
      <p:ext uri="{BB962C8B-B14F-4D97-AF65-F5344CB8AC3E}">
        <p14:creationId xmlns:p14="http://schemas.microsoft.com/office/powerpoint/2010/main" val="231385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Mean</a:t>
            </a:r>
            <a:r>
              <a:rPr lang="zh-CN" altLang="en-US" dirty="0"/>
              <a:t> </a:t>
            </a:r>
            <a:r>
              <a:rPr lang="en-US" altLang="zh-CN" dirty="0"/>
              <a:t>of</a:t>
            </a:r>
            <a:r>
              <a:rPr lang="zh-CN" altLang="en-US" dirty="0"/>
              <a:t> </a:t>
            </a:r>
            <a:r>
              <a:rPr lang="en-US" altLang="zh-CN" dirty="0"/>
              <a:t>the</a:t>
            </a:r>
            <a:r>
              <a:rPr lang="zh-CN" altLang="en-US" dirty="0"/>
              <a:t> </a:t>
            </a:r>
            <a:r>
              <a:rPr lang="en-US" altLang="zh-CN" dirty="0" err="1"/>
              <a:t>esg</a:t>
            </a:r>
            <a:r>
              <a:rPr lang="zh-CN" altLang="en-US" dirty="0"/>
              <a:t> </a:t>
            </a:r>
            <a:r>
              <a:rPr lang="en-US" altLang="zh-CN" dirty="0"/>
              <a:t>sentiment</a:t>
            </a:r>
            <a:r>
              <a:rPr lang="zh-CN" altLang="en-US" dirty="0"/>
              <a:t> </a:t>
            </a:r>
            <a:r>
              <a:rPr lang="en-US" altLang="zh-CN" dirty="0"/>
              <a:t>of</a:t>
            </a:r>
            <a:r>
              <a:rPr lang="zh-CN" altLang="en-US" dirty="0"/>
              <a:t> </a:t>
            </a:r>
            <a:r>
              <a:rPr lang="en-US" altLang="zh-CN" dirty="0"/>
              <a:t>all</a:t>
            </a:r>
            <a:r>
              <a:rPr lang="zh-CN" altLang="en-US" dirty="0"/>
              <a:t> </a:t>
            </a:r>
            <a:r>
              <a:rPr lang="en-US" altLang="zh-CN" dirty="0"/>
              <a:t>sample</a:t>
            </a:r>
            <a:r>
              <a:rPr lang="zh-CN" altLang="en-US" dirty="0"/>
              <a:t> </a:t>
            </a:r>
            <a:r>
              <a:rPr lang="en-US" altLang="zh-CN" dirty="0"/>
              <a:t>companies</a:t>
            </a:r>
            <a:r>
              <a:rPr lang="zh-CN" altLang="en-US" dirty="0"/>
              <a:t> </a:t>
            </a:r>
            <a:r>
              <a:rPr lang="en-US" altLang="zh-CN" dirty="0"/>
              <a:t>is</a:t>
            </a:r>
            <a:r>
              <a:rPr lang="zh-CN" altLang="en-US" dirty="0"/>
              <a:t> </a:t>
            </a:r>
            <a:r>
              <a:rPr lang="en-US" altLang="zh-CN" dirty="0"/>
              <a:t>positive,</a:t>
            </a:r>
            <a:r>
              <a:rPr lang="zh-CN" altLang="en-US" dirty="0"/>
              <a:t> </a:t>
            </a:r>
            <a:r>
              <a:rPr lang="en-US" altLang="zh-CN" dirty="0"/>
              <a:t>implying</a:t>
            </a:r>
            <a:r>
              <a:rPr lang="zh-CN" altLang="en-US" dirty="0"/>
              <a:t> </a:t>
            </a:r>
            <a:r>
              <a:rPr lang="en-US" altLang="zh-CN" dirty="0"/>
              <a:t>that</a:t>
            </a:r>
            <a:r>
              <a:rPr lang="zh-CN" altLang="en-US" dirty="0"/>
              <a:t> </a:t>
            </a:r>
            <a:r>
              <a:rPr lang="en-US" altLang="zh-CN" dirty="0"/>
              <a:t>most</a:t>
            </a:r>
            <a:r>
              <a:rPr lang="zh-CN" altLang="en-US" dirty="0"/>
              <a:t> </a:t>
            </a:r>
            <a:r>
              <a:rPr lang="en-US" altLang="zh-CN" dirty="0"/>
              <a:t>companies</a:t>
            </a:r>
            <a:r>
              <a:rPr lang="zh-CN" altLang="en-US" dirty="0"/>
              <a:t> </a:t>
            </a:r>
            <a:r>
              <a:rPr lang="en-US" altLang="zh-CN" dirty="0"/>
              <a:t>are</a:t>
            </a:r>
            <a:r>
              <a:rPr lang="zh-CN" altLang="en-US" dirty="0"/>
              <a:t> </a:t>
            </a:r>
            <a:r>
              <a:rPr lang="en-US" altLang="zh-CN" dirty="0"/>
              <a:t>trying</a:t>
            </a:r>
            <a:r>
              <a:rPr lang="zh-CN" altLang="en-US" dirty="0"/>
              <a:t> </a:t>
            </a:r>
            <a:r>
              <a:rPr lang="en-US" altLang="zh-CN" dirty="0"/>
              <a:t>to</a:t>
            </a:r>
            <a:r>
              <a:rPr lang="zh-CN" altLang="en-US" dirty="0"/>
              <a:t> </a:t>
            </a:r>
            <a:r>
              <a:rPr lang="en-US" altLang="zh-CN" dirty="0"/>
              <a:t>report</a:t>
            </a:r>
            <a:r>
              <a:rPr lang="zh-CN" altLang="en-US" dirty="0"/>
              <a:t> </a:t>
            </a:r>
            <a:r>
              <a:rPr lang="en-US" altLang="zh-CN" dirty="0"/>
              <a:t>positive</a:t>
            </a:r>
            <a:r>
              <a:rPr lang="zh-CN" altLang="en-US" dirty="0"/>
              <a:t> </a:t>
            </a:r>
            <a:r>
              <a:rPr lang="en-US" altLang="zh-CN" dirty="0"/>
              <a:t>ESG</a:t>
            </a:r>
            <a:r>
              <a:rPr lang="zh-CN" altLang="en-US" dirty="0"/>
              <a:t> </a:t>
            </a:r>
            <a:r>
              <a:rPr lang="en-US" altLang="zh-CN" dirty="0"/>
              <a:t>content,</a:t>
            </a:r>
            <a:r>
              <a:rPr lang="zh-CN" altLang="en-US" dirty="0"/>
              <a:t> </a:t>
            </a:r>
            <a:r>
              <a:rPr lang="en-US" altLang="zh-CN" dirty="0"/>
              <a:t>which</a:t>
            </a:r>
            <a:r>
              <a:rPr lang="zh-CN" altLang="en-US" dirty="0"/>
              <a:t> </a:t>
            </a:r>
            <a:r>
              <a:rPr lang="en-US" altLang="zh-CN" dirty="0"/>
              <a:t>is</a:t>
            </a:r>
            <a:r>
              <a:rPr lang="zh-CN" altLang="en-US" dirty="0"/>
              <a:t> </a:t>
            </a:r>
            <a:r>
              <a:rPr lang="en-US" altLang="zh-CN" dirty="0"/>
              <a:t>within</a:t>
            </a:r>
            <a:r>
              <a:rPr lang="zh-CN" altLang="en-US" dirty="0"/>
              <a:t> </a:t>
            </a:r>
            <a:r>
              <a:rPr lang="en-US" altLang="zh-CN" dirty="0"/>
              <a:t>our</a:t>
            </a:r>
            <a:r>
              <a:rPr lang="zh-CN" altLang="en-US" dirty="0"/>
              <a:t> </a:t>
            </a:r>
            <a:r>
              <a:rPr lang="en-US" altLang="zh-CN" dirty="0"/>
              <a:t>expectations.</a:t>
            </a:r>
            <a:r>
              <a:rPr lang="zh-CN" altLang="en-US" dirty="0"/>
              <a:t> </a:t>
            </a:r>
            <a:r>
              <a:rPr lang="en-US" altLang="zh-CN" dirty="0"/>
              <a:t>But</a:t>
            </a:r>
            <a:r>
              <a:rPr lang="zh-CN" altLang="en-US" dirty="0"/>
              <a:t> </a:t>
            </a:r>
            <a:r>
              <a:rPr lang="en-US" altLang="zh-CN" dirty="0"/>
              <a:t>the</a:t>
            </a:r>
            <a:r>
              <a:rPr lang="zh-CN" altLang="en-US" dirty="0"/>
              <a:t> </a:t>
            </a:r>
            <a:r>
              <a:rPr lang="en-US" altLang="zh-CN" dirty="0"/>
              <a:t>variation</a:t>
            </a:r>
            <a:r>
              <a:rPr lang="zh-CN" altLang="en-US" dirty="0"/>
              <a:t> </a:t>
            </a:r>
            <a:r>
              <a:rPr lang="en-US" altLang="zh-CN" dirty="0"/>
              <a:t>of</a:t>
            </a:r>
            <a:r>
              <a:rPr lang="zh-CN" altLang="en-US" dirty="0"/>
              <a:t> </a:t>
            </a:r>
            <a:r>
              <a:rPr lang="en-US" altLang="zh-CN" dirty="0"/>
              <a:t>sentiment</a:t>
            </a:r>
            <a:r>
              <a:rPr lang="zh-CN" altLang="en-US" dirty="0"/>
              <a:t> </a:t>
            </a:r>
            <a:r>
              <a:rPr lang="en-US" altLang="zh-CN" dirty="0"/>
              <a:t>is</a:t>
            </a:r>
            <a:r>
              <a:rPr lang="zh-CN" altLang="en-US" dirty="0"/>
              <a:t> </a:t>
            </a:r>
            <a:r>
              <a:rPr lang="en-US" altLang="zh-CN" dirty="0"/>
              <a:t>very</a:t>
            </a:r>
            <a:r>
              <a:rPr lang="zh-CN" altLang="en-US" dirty="0"/>
              <a:t> </a:t>
            </a:r>
            <a:r>
              <a:rPr lang="en-US" altLang="zh-CN" dirty="0"/>
              <a:t>large</a:t>
            </a:r>
            <a:r>
              <a:rPr lang="zh-CN" altLang="en-US" dirty="0"/>
              <a:t> </a:t>
            </a:r>
            <a:r>
              <a:rPr lang="en-US" altLang="zh-CN" dirty="0"/>
              <a:t>for</a:t>
            </a:r>
            <a:r>
              <a:rPr lang="zh-CN" altLang="en-US" dirty="0"/>
              <a:t> </a:t>
            </a:r>
            <a:r>
              <a:rPr lang="en-US" altLang="zh-CN" dirty="0"/>
              <a:t>reports.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D6F728F-D2C1-4CDF-AB14-355FA895A5A9}" type="slidenum">
              <a:rPr lang="en-US" smtClean="0"/>
              <a:t>26</a:t>
            </a:fld>
            <a:endParaRPr lang="en-US"/>
          </a:p>
        </p:txBody>
      </p:sp>
    </p:spTree>
    <p:extLst>
      <p:ext uri="{BB962C8B-B14F-4D97-AF65-F5344CB8AC3E}">
        <p14:creationId xmlns:p14="http://schemas.microsoft.com/office/powerpoint/2010/main" val="3063843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a:t>
            </a:r>
            <a:r>
              <a:rPr lang="zh-CN" altLang="en-US" dirty="0"/>
              <a:t> </a:t>
            </a:r>
            <a:r>
              <a:rPr lang="en-US" altLang="zh-CN" dirty="0"/>
              <a:t>we</a:t>
            </a:r>
            <a:r>
              <a:rPr lang="zh-CN" altLang="en-US" dirty="0"/>
              <a:t> </a:t>
            </a:r>
            <a:r>
              <a:rPr lang="en-US" altLang="zh-CN" dirty="0"/>
              <a:t>only</a:t>
            </a:r>
            <a:r>
              <a:rPr lang="zh-CN" altLang="en-US" dirty="0"/>
              <a:t> </a:t>
            </a:r>
            <a:r>
              <a:rPr lang="en-US" altLang="zh-CN" dirty="0"/>
              <a:t>look</a:t>
            </a:r>
            <a:r>
              <a:rPr lang="zh-CN" altLang="en-US" dirty="0"/>
              <a:t> </a:t>
            </a:r>
            <a:r>
              <a:rPr lang="en-US" altLang="zh-CN" dirty="0"/>
              <a:t>roughly</a:t>
            </a:r>
            <a:r>
              <a:rPr lang="zh-CN" altLang="en-US" dirty="0"/>
              <a:t> </a:t>
            </a:r>
            <a:r>
              <a:rPr lang="en-US" altLang="zh-CN" dirty="0"/>
              <a:t>look</a:t>
            </a:r>
            <a:r>
              <a:rPr lang="zh-CN" altLang="en-US" dirty="0"/>
              <a:t> </a:t>
            </a:r>
            <a:r>
              <a:rPr lang="en-US" altLang="zh-CN" dirty="0"/>
              <a:t>at</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coefficient</a:t>
            </a:r>
            <a:r>
              <a:rPr lang="zh-CN" altLang="en-US" dirty="0"/>
              <a:t> </a:t>
            </a:r>
            <a:r>
              <a:rPr lang="en-US" altLang="zh-CN" dirty="0"/>
              <a:t>between</a:t>
            </a:r>
            <a:r>
              <a:rPr lang="zh-CN" altLang="en-US" dirty="0"/>
              <a:t> </a:t>
            </a:r>
            <a:r>
              <a:rPr lang="en-US" altLang="zh-CN" dirty="0"/>
              <a:t>independent</a:t>
            </a:r>
            <a:r>
              <a:rPr lang="zh-CN" altLang="en-US" dirty="0"/>
              <a:t> </a:t>
            </a:r>
            <a:r>
              <a:rPr lang="en-US" altLang="zh-CN" dirty="0"/>
              <a:t>variables,</a:t>
            </a:r>
            <a:r>
              <a:rPr lang="zh-CN" altLang="en-US" dirty="0"/>
              <a:t> </a:t>
            </a:r>
            <a:r>
              <a:rPr lang="en-US" altLang="zh-CN" dirty="0"/>
              <a:t>the</a:t>
            </a:r>
            <a:r>
              <a:rPr lang="zh-CN" altLang="en-US" dirty="0"/>
              <a:t> </a:t>
            </a:r>
            <a:r>
              <a:rPr lang="en-US" altLang="zh-CN" dirty="0"/>
              <a:t>result</a:t>
            </a:r>
            <a:r>
              <a:rPr lang="zh-CN" altLang="en-US" dirty="0"/>
              <a:t> </a:t>
            </a:r>
            <a:r>
              <a:rPr lang="en-US" altLang="zh-CN" dirty="0"/>
              <a:t>seems</a:t>
            </a:r>
            <a:r>
              <a:rPr lang="zh-CN" altLang="en-US" dirty="0"/>
              <a:t> </a:t>
            </a:r>
            <a:r>
              <a:rPr lang="en-US" altLang="zh-CN" dirty="0"/>
              <a:t>not</a:t>
            </a:r>
            <a:r>
              <a:rPr lang="zh-CN" altLang="en-US" dirty="0"/>
              <a:t> </a:t>
            </a:r>
            <a:r>
              <a:rPr lang="en-US" altLang="zh-CN" dirty="0"/>
              <a:t>that</a:t>
            </a:r>
            <a:r>
              <a:rPr lang="zh-CN" altLang="en-US" dirty="0"/>
              <a:t> </a:t>
            </a:r>
            <a:r>
              <a:rPr lang="en-US" altLang="zh-CN" dirty="0"/>
              <a:t>good,</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evident</a:t>
            </a:r>
            <a:r>
              <a:rPr lang="zh-CN" altLang="en-US" dirty="0"/>
              <a:t> </a:t>
            </a:r>
            <a:r>
              <a:rPr lang="en-US" altLang="zh-CN" dirty="0"/>
              <a:t>pattern</a:t>
            </a:r>
            <a:r>
              <a:rPr lang="zh-CN" altLang="en-US" dirty="0"/>
              <a:t> </a:t>
            </a:r>
            <a:r>
              <a:rPr lang="en-US" altLang="zh-CN" dirty="0"/>
              <a:t>of</a:t>
            </a:r>
            <a:r>
              <a:rPr lang="zh-CN" altLang="en-US" dirty="0"/>
              <a:t> </a:t>
            </a:r>
            <a:r>
              <a:rPr lang="en-US" altLang="zh-CN" dirty="0"/>
              <a:t>positive</a:t>
            </a:r>
            <a:r>
              <a:rPr lang="zh-CN" altLang="en-US" dirty="0"/>
              <a:t> </a:t>
            </a:r>
            <a:r>
              <a:rPr lang="en-US" altLang="zh-CN" dirty="0"/>
              <a:t>nor</a:t>
            </a:r>
            <a:r>
              <a:rPr lang="zh-CN" altLang="en-US" dirty="0"/>
              <a:t> </a:t>
            </a:r>
            <a:r>
              <a:rPr lang="en-US" altLang="zh-CN" dirty="0" err="1"/>
              <a:t>negtive</a:t>
            </a:r>
            <a:r>
              <a:rPr lang="zh-CN" altLang="en-US" dirty="0"/>
              <a:t> </a:t>
            </a:r>
            <a:r>
              <a:rPr lang="en-US" altLang="zh-CN" dirty="0"/>
              <a:t>relationship</a:t>
            </a:r>
            <a:r>
              <a:rPr lang="zh-CN" altLang="en-US" dirty="0"/>
              <a:t> </a:t>
            </a:r>
            <a:r>
              <a:rPr lang="en-US" altLang="zh-CN" dirty="0"/>
              <a:t>in</a:t>
            </a:r>
            <a:r>
              <a:rPr lang="zh-CN" altLang="en-US" dirty="0"/>
              <a:t> </a:t>
            </a:r>
            <a:r>
              <a:rPr lang="en-US" altLang="zh-CN" dirty="0"/>
              <a:t>this</a:t>
            </a:r>
            <a:r>
              <a:rPr lang="zh-CN" altLang="en-US" dirty="0"/>
              <a:t> </a:t>
            </a:r>
            <a:r>
              <a:rPr lang="en-US" altLang="zh-CN" dirty="0"/>
              <a:t>scatter</a:t>
            </a:r>
            <a:r>
              <a:rPr lang="zh-CN" altLang="en-US" dirty="0"/>
              <a:t> </a:t>
            </a:r>
            <a:r>
              <a:rPr lang="en-US" altLang="zh-CN" dirty="0"/>
              <a:t>plot.</a:t>
            </a:r>
            <a:r>
              <a:rPr lang="zh-CN" altLang="en-US" dirty="0"/>
              <a:t> </a:t>
            </a:r>
            <a:r>
              <a:rPr lang="en-US" altLang="zh-CN" dirty="0"/>
              <a:t>When</a:t>
            </a:r>
            <a:r>
              <a:rPr lang="zh-CN" altLang="en-US" dirty="0"/>
              <a:t> </a:t>
            </a:r>
            <a:r>
              <a:rPr lang="en-US" altLang="zh-CN" dirty="0"/>
              <a:t>we</a:t>
            </a:r>
            <a:r>
              <a:rPr lang="zh-CN" altLang="en-US" dirty="0"/>
              <a:t> </a:t>
            </a:r>
            <a:r>
              <a:rPr lang="en-US" altLang="zh-CN" dirty="0"/>
              <a:t>look</a:t>
            </a:r>
            <a:r>
              <a:rPr lang="zh-CN" altLang="en-US" dirty="0"/>
              <a:t> </a:t>
            </a:r>
            <a:r>
              <a:rPr lang="en-US" altLang="zh-CN" dirty="0"/>
              <a:t>at</a:t>
            </a:r>
            <a:r>
              <a:rPr lang="zh-CN" altLang="en-US" dirty="0"/>
              <a:t> </a:t>
            </a:r>
            <a:r>
              <a:rPr lang="en-US" altLang="zh-CN" dirty="0"/>
              <a:t>the</a:t>
            </a:r>
            <a:r>
              <a:rPr lang="zh-CN" altLang="en-US" dirty="0"/>
              <a:t> </a:t>
            </a:r>
            <a:r>
              <a:rPr lang="en-US" altLang="zh-CN" dirty="0"/>
              <a:t>heatmap,</a:t>
            </a:r>
            <a:r>
              <a:rPr lang="zh-CN" altLang="en-US" dirty="0"/>
              <a:t> </a:t>
            </a:r>
            <a:r>
              <a:rPr lang="en-US" altLang="zh-CN" dirty="0"/>
              <a:t>we</a:t>
            </a:r>
            <a:r>
              <a:rPr lang="zh-CN" altLang="en-US" dirty="0"/>
              <a:t> </a:t>
            </a:r>
            <a:r>
              <a:rPr lang="en-US" altLang="zh-CN" dirty="0"/>
              <a:t>can</a:t>
            </a:r>
            <a:r>
              <a:rPr lang="zh-CN" altLang="en-US" dirty="0"/>
              <a:t> </a:t>
            </a:r>
            <a:r>
              <a:rPr lang="en-US" altLang="zh-CN" dirty="0"/>
              <a:t>get</a:t>
            </a:r>
            <a:r>
              <a:rPr lang="zh-CN" altLang="en-US" dirty="0"/>
              <a:t> </a:t>
            </a:r>
            <a:r>
              <a:rPr lang="en-US" altLang="zh-CN" dirty="0"/>
              <a:t>a</a:t>
            </a:r>
            <a:r>
              <a:rPr lang="zh-CN" altLang="en-US" dirty="0"/>
              <a:t> </a:t>
            </a:r>
            <a:r>
              <a:rPr lang="en-US" altLang="zh-CN" dirty="0"/>
              <a:t>roughly</a:t>
            </a:r>
            <a:r>
              <a:rPr lang="zh-CN" altLang="en-US" dirty="0"/>
              <a:t> </a:t>
            </a:r>
            <a:r>
              <a:rPr lang="en-US" altLang="zh-CN" dirty="0"/>
              <a:t>positive</a:t>
            </a:r>
            <a:r>
              <a:rPr lang="zh-CN" altLang="en-US" dirty="0"/>
              <a:t> </a:t>
            </a:r>
            <a:r>
              <a:rPr lang="en-US" altLang="zh-CN" dirty="0"/>
              <a:t>relationship</a:t>
            </a:r>
            <a:r>
              <a:rPr lang="zh-CN" altLang="en-US" dirty="0"/>
              <a:t> </a:t>
            </a:r>
            <a:r>
              <a:rPr lang="en-US" altLang="zh-CN" dirty="0"/>
              <a:t>between</a:t>
            </a:r>
            <a:r>
              <a:rPr lang="zh-CN" altLang="en-US" dirty="0"/>
              <a:t> </a:t>
            </a:r>
            <a:r>
              <a:rPr lang="en-US" altLang="zh-CN" dirty="0"/>
              <a:t>ROE</a:t>
            </a:r>
            <a:r>
              <a:rPr lang="zh-CN" altLang="en-US" dirty="0"/>
              <a:t> </a:t>
            </a:r>
            <a:r>
              <a:rPr lang="en-US" altLang="zh-CN" dirty="0"/>
              <a:t>and</a:t>
            </a:r>
            <a:r>
              <a:rPr lang="zh-CN" altLang="en-US" dirty="0"/>
              <a:t> </a:t>
            </a:r>
            <a:r>
              <a:rPr lang="en-US" altLang="zh-CN" dirty="0"/>
              <a:t>Total</a:t>
            </a:r>
            <a:r>
              <a:rPr lang="zh-CN" altLang="en-US" dirty="0"/>
              <a:t> </a:t>
            </a:r>
            <a:r>
              <a:rPr lang="en-US" altLang="zh-CN" dirty="0"/>
              <a:t>ESG</a:t>
            </a:r>
            <a:r>
              <a:rPr lang="zh-CN" altLang="en-US" dirty="0"/>
              <a:t> </a:t>
            </a:r>
            <a:r>
              <a:rPr lang="en-US" altLang="zh-CN" dirty="0"/>
              <a:t>sentiment.</a:t>
            </a:r>
            <a:r>
              <a:rPr lang="zh-CN" altLang="en-US" dirty="0"/>
              <a:t> </a:t>
            </a:r>
            <a:r>
              <a:rPr lang="en-US" altLang="zh-CN" dirty="0"/>
              <a:t>But</a:t>
            </a:r>
            <a:r>
              <a:rPr lang="zh-CN" altLang="en-US" dirty="0"/>
              <a:t> </a:t>
            </a:r>
            <a:r>
              <a:rPr lang="en-US" altLang="zh-CN" dirty="0"/>
              <a:t>we</a:t>
            </a:r>
            <a:r>
              <a:rPr lang="zh-CN" altLang="en-US" dirty="0"/>
              <a:t> </a:t>
            </a:r>
            <a:r>
              <a:rPr lang="en-US" altLang="zh-CN" dirty="0"/>
              <a:t>still</a:t>
            </a:r>
            <a:r>
              <a:rPr lang="zh-CN" altLang="en-US" dirty="0"/>
              <a:t> </a:t>
            </a:r>
            <a:r>
              <a:rPr lang="en-US" altLang="zh-CN" dirty="0"/>
              <a:t>cannot</a:t>
            </a:r>
            <a:r>
              <a:rPr lang="zh-CN" altLang="en-US" dirty="0"/>
              <a:t> </a:t>
            </a:r>
            <a:r>
              <a:rPr lang="en-US" altLang="zh-CN" dirty="0"/>
              <a:t>conclude</a:t>
            </a:r>
            <a:r>
              <a:rPr lang="zh-CN" altLang="en-US" dirty="0"/>
              <a:t> </a:t>
            </a:r>
            <a:r>
              <a:rPr lang="en-US" altLang="zh-CN" dirty="0"/>
              <a:t>the</a:t>
            </a:r>
            <a:r>
              <a:rPr lang="zh-CN" altLang="en-US" dirty="0"/>
              <a:t> </a:t>
            </a:r>
            <a:r>
              <a:rPr lang="en-US" altLang="zh-CN" dirty="0"/>
              <a:t>relationship</a:t>
            </a:r>
            <a:r>
              <a:rPr lang="zh-CN" altLang="en-US" dirty="0"/>
              <a:t> </a:t>
            </a:r>
            <a:r>
              <a:rPr lang="en-US" altLang="zh-CN" dirty="0"/>
              <a:t>between</a:t>
            </a:r>
            <a:r>
              <a:rPr lang="zh-CN" altLang="en-US" dirty="0"/>
              <a:t> </a:t>
            </a:r>
            <a:r>
              <a:rPr lang="en-US" altLang="zh-CN" dirty="0" err="1"/>
              <a:t>esg</a:t>
            </a:r>
            <a:r>
              <a:rPr lang="zh-CN" altLang="en-US" dirty="0"/>
              <a:t> </a:t>
            </a:r>
            <a:r>
              <a:rPr lang="en-US" altLang="zh-CN" dirty="0"/>
              <a:t>score</a:t>
            </a:r>
            <a:r>
              <a:rPr lang="zh-CN" altLang="en-US" dirty="0"/>
              <a:t> </a:t>
            </a:r>
            <a:r>
              <a:rPr lang="en-US" altLang="zh-CN" dirty="0"/>
              <a:t>and</a:t>
            </a:r>
            <a:r>
              <a:rPr lang="zh-CN" altLang="en-US" dirty="0"/>
              <a:t> </a:t>
            </a:r>
            <a:r>
              <a:rPr lang="en-US" altLang="zh-CN" dirty="0"/>
              <a:t>financial</a:t>
            </a:r>
            <a:r>
              <a:rPr lang="zh-CN" altLang="en-US" dirty="0"/>
              <a:t> </a:t>
            </a:r>
            <a:r>
              <a:rPr lang="en-US" altLang="zh-CN" dirty="0"/>
              <a:t>metrics.</a:t>
            </a:r>
            <a:r>
              <a:rPr lang="zh-CN" altLang="en-US" dirty="0"/>
              <a:t> </a:t>
            </a:r>
            <a:r>
              <a:rPr lang="en-US" altLang="zh-CN" dirty="0"/>
              <a:t>Thus</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run</a:t>
            </a:r>
            <a:r>
              <a:rPr lang="zh-CN" altLang="en-US" dirty="0"/>
              <a:t> </a:t>
            </a:r>
            <a:r>
              <a:rPr lang="en-US" altLang="zh-CN" dirty="0"/>
              <a:t>the</a:t>
            </a:r>
            <a:r>
              <a:rPr lang="zh-CN" altLang="en-US" dirty="0"/>
              <a:t> </a:t>
            </a:r>
            <a:r>
              <a:rPr lang="en-US" altLang="zh-CN" dirty="0"/>
              <a:t>regression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that</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3914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that</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1847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that</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112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that</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6738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that</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0705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that</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1479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It</a:t>
            </a:r>
            <a:r>
              <a:rPr lang="zh-CN" altLang="en-US" dirty="0"/>
              <a:t> </a:t>
            </a:r>
            <a:r>
              <a:rPr lang="en-US" altLang="zh-CN" dirty="0"/>
              <a:t>can</a:t>
            </a:r>
            <a:r>
              <a:rPr lang="zh-CN" altLang="en-US" dirty="0"/>
              <a:t> </a:t>
            </a:r>
            <a:r>
              <a:rPr lang="en-US" altLang="zh-CN" dirty="0"/>
              <a:t>be</a:t>
            </a:r>
            <a:r>
              <a:rPr lang="zh-CN" altLang="en-US" dirty="0"/>
              <a:t> </a:t>
            </a:r>
            <a:r>
              <a:rPr lang="en-US" altLang="zh-CN" dirty="0"/>
              <a:t>seen</a:t>
            </a:r>
            <a:r>
              <a:rPr lang="zh-CN" altLang="en-US" dirty="0"/>
              <a:t> </a:t>
            </a:r>
            <a:r>
              <a:rPr lang="en-US" altLang="zh-CN" dirty="0"/>
              <a:t>that</a:t>
            </a:r>
            <a:r>
              <a:rPr lang="zh-CN"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2067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regression</a:t>
            </a:r>
            <a:r>
              <a:rPr lang="zh-CN" altLang="en-US" dirty="0"/>
              <a:t> </a:t>
            </a:r>
            <a:r>
              <a:rPr lang="en-US" altLang="zh-CN" dirty="0"/>
              <a:t>of</a:t>
            </a:r>
            <a:r>
              <a:rPr lang="zh-CN" altLang="en-US" dirty="0"/>
              <a:t> </a:t>
            </a:r>
            <a:r>
              <a:rPr lang="en-US" altLang="zh-CN" dirty="0"/>
              <a:t>total</a:t>
            </a:r>
            <a:r>
              <a:rPr lang="zh-CN" altLang="en-US" dirty="0"/>
              <a:t> </a:t>
            </a:r>
            <a:r>
              <a:rPr lang="en-US" altLang="zh-CN" dirty="0"/>
              <a:t>ESG</a:t>
            </a:r>
            <a:r>
              <a:rPr lang="zh-CN" altLang="en-US" dirty="0"/>
              <a:t> </a:t>
            </a:r>
            <a:r>
              <a:rPr lang="en-US" altLang="zh-CN" dirty="0"/>
              <a:t>score</a:t>
            </a:r>
            <a:r>
              <a:rPr lang="zh-CN" altLang="en-US" dirty="0"/>
              <a:t> </a:t>
            </a:r>
            <a:r>
              <a:rPr lang="en-US" altLang="zh-CN" dirty="0"/>
              <a:t>on</a:t>
            </a:r>
            <a:r>
              <a:rPr lang="zh-CN" altLang="en-US" dirty="0"/>
              <a:t> </a:t>
            </a:r>
            <a:r>
              <a:rPr lang="en-US" altLang="zh-CN" dirty="0"/>
              <a:t>return</a:t>
            </a:r>
            <a:r>
              <a:rPr lang="zh-CN" altLang="en-US" dirty="0"/>
              <a:t> </a:t>
            </a:r>
            <a:r>
              <a:rPr lang="en-US" altLang="zh-CN" dirty="0"/>
              <a:t>on</a:t>
            </a:r>
            <a:r>
              <a:rPr lang="zh-CN" altLang="en-US" dirty="0"/>
              <a:t> </a:t>
            </a:r>
            <a:r>
              <a:rPr lang="en-US" altLang="zh-CN" dirty="0"/>
              <a:t>equity</a:t>
            </a:r>
            <a:r>
              <a:rPr lang="zh-CN" altLang="en-US" dirty="0"/>
              <a:t> </a:t>
            </a:r>
            <a:r>
              <a:rPr lang="en-US" altLang="zh-CN" dirty="0"/>
              <a:t>shows</a:t>
            </a:r>
            <a:r>
              <a:rPr lang="zh-CN" altLang="en-US" dirty="0"/>
              <a:t> </a:t>
            </a:r>
            <a:r>
              <a:rPr lang="en-US" altLang="zh-CN" dirty="0"/>
              <a:t>a</a:t>
            </a:r>
            <a:r>
              <a:rPr lang="zh-CN" altLang="en-US" dirty="0"/>
              <a:t> </a:t>
            </a:r>
            <a:r>
              <a:rPr lang="en-US" altLang="zh-CN" dirty="0"/>
              <a:t>positive</a:t>
            </a:r>
            <a:r>
              <a:rPr lang="zh-CN" altLang="en-US" dirty="0"/>
              <a:t> </a:t>
            </a:r>
            <a:r>
              <a:rPr lang="en-US" altLang="zh-CN" dirty="0"/>
              <a:t>relationship,</a:t>
            </a:r>
            <a:r>
              <a:rPr lang="zh-CN" altLang="en-US" dirty="0"/>
              <a:t> </a:t>
            </a:r>
            <a:r>
              <a:rPr lang="en-US" altLang="zh-CN" dirty="0"/>
              <a:t>and</a:t>
            </a:r>
            <a:r>
              <a:rPr lang="zh-CN" altLang="en-US" dirty="0"/>
              <a:t> </a:t>
            </a:r>
            <a:r>
              <a:rPr lang="en-US" altLang="zh-CN" dirty="0"/>
              <a:t>the</a:t>
            </a:r>
            <a:r>
              <a:rPr lang="zh-CN" altLang="en-US" dirty="0"/>
              <a:t> </a:t>
            </a:r>
            <a:r>
              <a:rPr lang="en-US" altLang="zh-CN" dirty="0"/>
              <a:t>positive</a:t>
            </a:r>
            <a:r>
              <a:rPr lang="zh-CN" altLang="en-US" dirty="0"/>
              <a:t> </a:t>
            </a:r>
            <a:r>
              <a:rPr lang="en-US" altLang="zh-CN" dirty="0"/>
              <a:t>coefficient</a:t>
            </a:r>
            <a:r>
              <a:rPr lang="zh-CN" altLang="en-US" dirty="0"/>
              <a:t> </a:t>
            </a:r>
            <a:r>
              <a:rPr lang="en-US" altLang="zh-CN" dirty="0"/>
              <a:t>is</a:t>
            </a:r>
            <a:r>
              <a:rPr lang="zh-CN" altLang="en-US" dirty="0"/>
              <a:t> </a:t>
            </a:r>
            <a:r>
              <a:rPr lang="en-US" altLang="zh-CN" dirty="0"/>
              <a:t>statically</a:t>
            </a:r>
            <a:r>
              <a:rPr lang="zh-CN" altLang="en-US" dirty="0"/>
              <a:t> </a:t>
            </a:r>
            <a:r>
              <a:rPr lang="en-US" altLang="zh-CN" dirty="0"/>
              <a:t>significant.</a:t>
            </a:r>
            <a:r>
              <a:rPr lang="zh-CN" altLang="en-US" dirty="0"/>
              <a:t> </a:t>
            </a:r>
            <a:r>
              <a:rPr lang="en-US" altLang="zh-CN" dirty="0"/>
              <a:t>Thus</a:t>
            </a:r>
            <a:r>
              <a:rPr lang="zh-CN" altLang="en-US" dirty="0"/>
              <a:t> </a:t>
            </a:r>
            <a:r>
              <a:rPr lang="en-US" altLang="zh-CN" dirty="0"/>
              <a:t>we</a:t>
            </a:r>
            <a:r>
              <a:rPr lang="zh-CN" altLang="en-US" dirty="0"/>
              <a:t> </a:t>
            </a:r>
            <a:r>
              <a:rPr lang="en-US" altLang="zh-CN" dirty="0"/>
              <a:t>can</a:t>
            </a:r>
            <a:r>
              <a:rPr lang="zh-CN" altLang="en-US" dirty="0"/>
              <a:t> </a:t>
            </a:r>
            <a:r>
              <a:rPr lang="en-US" altLang="zh-CN" dirty="0"/>
              <a:t>conclude</a:t>
            </a:r>
            <a:r>
              <a:rPr lang="zh-CN" altLang="en-US" dirty="0"/>
              <a:t> </a:t>
            </a:r>
            <a:r>
              <a:rPr lang="en-US" altLang="zh-CN" dirty="0"/>
              <a:t>that</a:t>
            </a:r>
            <a:r>
              <a:rPr lang="zh-CN" altLang="en-US" dirty="0"/>
              <a:t> </a:t>
            </a:r>
            <a:r>
              <a:rPr lang="en-US" altLang="zh-CN" dirty="0"/>
              <a:t>the</a:t>
            </a:r>
            <a:r>
              <a:rPr lang="zh-CN" altLang="en-US" dirty="0"/>
              <a:t> </a:t>
            </a:r>
            <a:r>
              <a:rPr lang="en-US" altLang="zh-CN" dirty="0"/>
              <a:t>company</a:t>
            </a:r>
            <a:r>
              <a:rPr lang="zh-CN" altLang="en-US" dirty="0"/>
              <a:t> </a:t>
            </a:r>
            <a:r>
              <a:rPr lang="en-US" altLang="zh-CN" dirty="0"/>
              <a:t>are</a:t>
            </a:r>
            <a:r>
              <a:rPr lang="zh-CN" altLang="en-US" dirty="0"/>
              <a:t> </a:t>
            </a:r>
            <a:r>
              <a:rPr lang="en-US" altLang="zh-CN" dirty="0"/>
              <a:t>generally</a:t>
            </a:r>
            <a:r>
              <a:rPr lang="zh-CN" altLang="en-US" dirty="0"/>
              <a:t> </a:t>
            </a:r>
            <a:r>
              <a:rPr lang="en-US" altLang="zh-CN" dirty="0"/>
              <a:t>not</a:t>
            </a:r>
            <a:r>
              <a:rPr lang="zh-CN" altLang="en-US" dirty="0"/>
              <a:t> </a:t>
            </a:r>
            <a:r>
              <a:rPr lang="en-US" altLang="zh-CN" dirty="0"/>
              <a:t>inclined</a:t>
            </a:r>
            <a:r>
              <a:rPr lang="zh-CN" altLang="en-US" dirty="0"/>
              <a:t> </a:t>
            </a:r>
            <a:r>
              <a:rPr lang="en-US" altLang="zh-CN" dirty="0"/>
              <a:t>to</a:t>
            </a:r>
            <a:r>
              <a:rPr lang="zh-CN" altLang="en-US" dirty="0"/>
              <a:t> </a:t>
            </a:r>
            <a:r>
              <a:rPr lang="en-US" altLang="zh-CN" dirty="0"/>
              <a:t>conceal</a:t>
            </a:r>
            <a:r>
              <a:rPr lang="zh-CN" altLang="en-US" dirty="0"/>
              <a:t> </a:t>
            </a:r>
            <a:r>
              <a:rPr lang="en-US" altLang="zh-CN" dirty="0"/>
              <a:t>the</a:t>
            </a:r>
            <a:r>
              <a:rPr lang="zh-CN" altLang="en-US" dirty="0"/>
              <a:t> </a:t>
            </a:r>
            <a:r>
              <a:rPr lang="en-US" altLang="zh-CN" dirty="0"/>
              <a:t>bad</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using</a:t>
            </a:r>
            <a:r>
              <a:rPr lang="zh-CN" altLang="en-US" dirty="0"/>
              <a:t> </a:t>
            </a:r>
            <a:r>
              <a:rPr lang="en-US" altLang="zh-CN" dirty="0"/>
              <a:t>positive</a:t>
            </a:r>
            <a:r>
              <a:rPr lang="zh-CN" altLang="en-US" dirty="0"/>
              <a:t> </a:t>
            </a:r>
            <a:r>
              <a:rPr lang="en-US" altLang="zh-CN" dirty="0"/>
              <a:t>ESG</a:t>
            </a:r>
            <a:r>
              <a:rPr lang="zh-CN" altLang="en-US" dirty="0"/>
              <a:t> </a:t>
            </a:r>
            <a:r>
              <a:rPr lang="en-US" altLang="zh-CN" dirty="0"/>
              <a:t>content.</a:t>
            </a:r>
            <a:r>
              <a:rPr lang="zh-CN" altLang="en-US" dirty="0"/>
              <a:t> </a:t>
            </a:r>
            <a:r>
              <a:rPr lang="en-US" altLang="zh-CN" dirty="0"/>
              <a:t>If</a:t>
            </a:r>
            <a:r>
              <a:rPr lang="zh-CN" altLang="en-US" dirty="0"/>
              <a:t> </a:t>
            </a:r>
            <a:r>
              <a:rPr lang="en-US" altLang="zh-CN" dirty="0"/>
              <a:t>the</a:t>
            </a:r>
            <a:r>
              <a:rPr lang="zh-CN" altLang="en-US" dirty="0"/>
              <a:t> </a:t>
            </a:r>
            <a:r>
              <a:rPr lang="en-US" altLang="zh-CN" dirty="0"/>
              <a:t>overall</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good,</a:t>
            </a:r>
            <a:r>
              <a:rPr lang="zh-CN" altLang="en-US" dirty="0"/>
              <a:t> </a:t>
            </a:r>
            <a:r>
              <a:rPr lang="en-US" altLang="zh-CN" dirty="0"/>
              <a:t>companies</a:t>
            </a:r>
            <a:r>
              <a:rPr lang="zh-CN" altLang="en-US" dirty="0"/>
              <a:t> </a:t>
            </a:r>
            <a:r>
              <a:rPr lang="en-US" altLang="zh-CN" dirty="0"/>
              <a:t>tend</a:t>
            </a:r>
            <a:r>
              <a:rPr lang="zh-CN" altLang="en-US" dirty="0"/>
              <a:t> </a:t>
            </a:r>
            <a:r>
              <a:rPr lang="en-US" altLang="zh-CN" dirty="0"/>
              <a:t>to</a:t>
            </a:r>
            <a:r>
              <a:rPr lang="zh-CN" altLang="en-US" dirty="0"/>
              <a:t> </a:t>
            </a:r>
            <a:r>
              <a:rPr lang="en-US" altLang="zh-CN" dirty="0"/>
              <a:t>report</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in</a:t>
            </a:r>
            <a:r>
              <a:rPr lang="zh-CN" altLang="en-US" dirty="0"/>
              <a:t> </a:t>
            </a:r>
            <a:r>
              <a:rPr lang="en-US" altLang="zh-CN" dirty="0"/>
              <a:t>a</a:t>
            </a:r>
            <a:r>
              <a:rPr lang="zh-CN" altLang="en-US" dirty="0"/>
              <a:t> </a:t>
            </a:r>
            <a:r>
              <a:rPr lang="en-US" altLang="zh-CN" dirty="0"/>
              <a:t>more</a:t>
            </a:r>
            <a:r>
              <a:rPr lang="zh-CN" altLang="en-US" dirty="0"/>
              <a:t> </a:t>
            </a:r>
            <a:r>
              <a:rPr lang="en-US" altLang="zh-CN" dirty="0"/>
              <a:t>positive</a:t>
            </a:r>
            <a:r>
              <a:rPr lang="zh-CN" altLang="en-US" dirty="0"/>
              <a:t> </a:t>
            </a:r>
            <a:r>
              <a:rPr lang="en-US" altLang="zh-CN" dirty="0"/>
              <a:t>tone.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regression</a:t>
            </a:r>
            <a:r>
              <a:rPr lang="zh-CN" altLang="en-US" dirty="0"/>
              <a:t> </a:t>
            </a:r>
            <a:r>
              <a:rPr lang="en-US" altLang="zh-CN" dirty="0"/>
              <a:t>of</a:t>
            </a:r>
            <a:r>
              <a:rPr lang="zh-CN" altLang="en-US" dirty="0"/>
              <a:t> </a:t>
            </a:r>
            <a:r>
              <a:rPr lang="en-US" altLang="zh-CN" dirty="0"/>
              <a:t>total</a:t>
            </a:r>
            <a:r>
              <a:rPr lang="zh-CN" altLang="en-US" dirty="0"/>
              <a:t> </a:t>
            </a:r>
            <a:r>
              <a:rPr lang="en-US" altLang="zh-CN" dirty="0"/>
              <a:t>ESG</a:t>
            </a:r>
            <a:r>
              <a:rPr lang="zh-CN" altLang="en-US" dirty="0"/>
              <a:t> </a:t>
            </a:r>
            <a:r>
              <a:rPr lang="en-US" altLang="zh-CN" dirty="0"/>
              <a:t>score</a:t>
            </a:r>
            <a:r>
              <a:rPr lang="zh-CN" altLang="en-US" dirty="0"/>
              <a:t> </a:t>
            </a:r>
            <a:r>
              <a:rPr lang="en-US" altLang="zh-CN" dirty="0"/>
              <a:t>on</a:t>
            </a:r>
            <a:r>
              <a:rPr lang="zh-CN" altLang="en-US" dirty="0"/>
              <a:t> </a:t>
            </a:r>
            <a:r>
              <a:rPr lang="en-US" altLang="zh-CN" dirty="0"/>
              <a:t>return</a:t>
            </a:r>
            <a:r>
              <a:rPr lang="zh-CN" altLang="en-US" dirty="0"/>
              <a:t> </a:t>
            </a:r>
            <a:r>
              <a:rPr lang="en-US" altLang="zh-CN" dirty="0"/>
              <a:t>on</a:t>
            </a:r>
            <a:r>
              <a:rPr lang="zh-CN" altLang="en-US" dirty="0"/>
              <a:t> </a:t>
            </a:r>
            <a:r>
              <a:rPr lang="en-US" altLang="zh-CN" dirty="0"/>
              <a:t>equity</a:t>
            </a:r>
            <a:r>
              <a:rPr lang="zh-CN" altLang="en-US" dirty="0"/>
              <a:t> </a:t>
            </a:r>
            <a:r>
              <a:rPr lang="en-US" altLang="zh-CN" dirty="0"/>
              <a:t>shows</a:t>
            </a:r>
            <a:r>
              <a:rPr lang="zh-CN" altLang="en-US" dirty="0"/>
              <a:t> </a:t>
            </a:r>
            <a:r>
              <a:rPr lang="en-US" altLang="zh-CN" dirty="0"/>
              <a:t>a</a:t>
            </a:r>
            <a:r>
              <a:rPr lang="zh-CN" altLang="en-US" dirty="0"/>
              <a:t> </a:t>
            </a:r>
            <a:r>
              <a:rPr lang="en-US" altLang="zh-CN" dirty="0"/>
              <a:t>positive</a:t>
            </a:r>
            <a:r>
              <a:rPr lang="zh-CN" altLang="en-US" dirty="0"/>
              <a:t> </a:t>
            </a:r>
            <a:r>
              <a:rPr lang="en-US" altLang="zh-CN" dirty="0"/>
              <a:t>relationship,</a:t>
            </a:r>
            <a:r>
              <a:rPr lang="zh-CN" altLang="en-US" dirty="0"/>
              <a:t> </a:t>
            </a:r>
            <a:r>
              <a:rPr lang="en-US" altLang="zh-CN" dirty="0"/>
              <a:t>and</a:t>
            </a:r>
            <a:r>
              <a:rPr lang="zh-CN" altLang="en-US" dirty="0"/>
              <a:t> </a:t>
            </a:r>
            <a:r>
              <a:rPr lang="en-US" altLang="zh-CN" dirty="0"/>
              <a:t>the</a:t>
            </a:r>
            <a:r>
              <a:rPr lang="zh-CN" altLang="en-US" dirty="0"/>
              <a:t> </a:t>
            </a:r>
            <a:r>
              <a:rPr lang="en-US" altLang="zh-CN" dirty="0"/>
              <a:t>positive</a:t>
            </a:r>
            <a:r>
              <a:rPr lang="zh-CN" altLang="en-US" dirty="0"/>
              <a:t> </a:t>
            </a:r>
            <a:r>
              <a:rPr lang="en-US" altLang="zh-CN" dirty="0"/>
              <a:t>coefficient</a:t>
            </a:r>
            <a:r>
              <a:rPr lang="zh-CN" altLang="en-US" dirty="0"/>
              <a:t> </a:t>
            </a:r>
            <a:r>
              <a:rPr lang="en-US" altLang="zh-CN" dirty="0"/>
              <a:t>is</a:t>
            </a:r>
            <a:r>
              <a:rPr lang="zh-CN" altLang="en-US" dirty="0"/>
              <a:t> </a:t>
            </a:r>
            <a:r>
              <a:rPr lang="en-US" altLang="zh-CN" dirty="0"/>
              <a:t>statically</a:t>
            </a:r>
            <a:r>
              <a:rPr lang="zh-CN" altLang="en-US" dirty="0"/>
              <a:t> </a:t>
            </a:r>
            <a:r>
              <a:rPr lang="en-US" altLang="zh-CN" dirty="0"/>
              <a:t>significant.</a:t>
            </a:r>
            <a:r>
              <a:rPr lang="zh-CN" altLang="en-US" dirty="0"/>
              <a:t> </a:t>
            </a:r>
            <a:r>
              <a:rPr lang="en-US" altLang="zh-CN" dirty="0"/>
              <a:t>Thus</a:t>
            </a:r>
            <a:r>
              <a:rPr lang="zh-CN" altLang="en-US" dirty="0"/>
              <a:t> </a:t>
            </a:r>
            <a:r>
              <a:rPr lang="en-US" altLang="zh-CN" dirty="0"/>
              <a:t>we</a:t>
            </a:r>
            <a:r>
              <a:rPr lang="zh-CN" altLang="en-US" dirty="0"/>
              <a:t> </a:t>
            </a:r>
            <a:r>
              <a:rPr lang="en-US" altLang="zh-CN" dirty="0"/>
              <a:t>can</a:t>
            </a:r>
            <a:r>
              <a:rPr lang="zh-CN" altLang="en-US" dirty="0"/>
              <a:t> </a:t>
            </a:r>
            <a:r>
              <a:rPr lang="en-US" altLang="zh-CN" dirty="0"/>
              <a:t>conclude</a:t>
            </a:r>
            <a:r>
              <a:rPr lang="zh-CN" altLang="en-US" dirty="0"/>
              <a:t> </a:t>
            </a:r>
            <a:r>
              <a:rPr lang="en-US" altLang="zh-CN" dirty="0"/>
              <a:t>that</a:t>
            </a:r>
            <a:r>
              <a:rPr lang="zh-CN" altLang="en-US" dirty="0"/>
              <a:t> </a:t>
            </a:r>
            <a:r>
              <a:rPr lang="en-US" altLang="zh-CN" dirty="0"/>
              <a:t>the</a:t>
            </a:r>
            <a:r>
              <a:rPr lang="zh-CN" altLang="en-US" dirty="0"/>
              <a:t> </a:t>
            </a:r>
            <a:r>
              <a:rPr lang="en-US" altLang="zh-CN" dirty="0"/>
              <a:t>company</a:t>
            </a:r>
            <a:r>
              <a:rPr lang="zh-CN" altLang="en-US" dirty="0"/>
              <a:t> </a:t>
            </a:r>
            <a:r>
              <a:rPr lang="en-US" altLang="zh-CN" dirty="0"/>
              <a:t>are</a:t>
            </a:r>
            <a:r>
              <a:rPr lang="zh-CN" altLang="en-US" dirty="0"/>
              <a:t> </a:t>
            </a:r>
            <a:r>
              <a:rPr lang="en-US" altLang="zh-CN" dirty="0"/>
              <a:t>generally</a:t>
            </a:r>
            <a:r>
              <a:rPr lang="zh-CN" altLang="en-US" dirty="0"/>
              <a:t> </a:t>
            </a:r>
            <a:r>
              <a:rPr lang="en-US" altLang="zh-CN" dirty="0"/>
              <a:t>not</a:t>
            </a:r>
            <a:r>
              <a:rPr lang="zh-CN" altLang="en-US" dirty="0"/>
              <a:t> </a:t>
            </a:r>
            <a:r>
              <a:rPr lang="en-US" altLang="zh-CN" dirty="0"/>
              <a:t>inclined</a:t>
            </a:r>
            <a:r>
              <a:rPr lang="zh-CN" altLang="en-US" dirty="0"/>
              <a:t> </a:t>
            </a:r>
            <a:r>
              <a:rPr lang="en-US" altLang="zh-CN" dirty="0"/>
              <a:t>to</a:t>
            </a:r>
            <a:r>
              <a:rPr lang="zh-CN" altLang="en-US" dirty="0"/>
              <a:t> </a:t>
            </a:r>
            <a:r>
              <a:rPr lang="en-US" altLang="zh-CN" dirty="0"/>
              <a:t>conceal</a:t>
            </a:r>
            <a:r>
              <a:rPr lang="zh-CN" altLang="en-US" dirty="0"/>
              <a:t> </a:t>
            </a:r>
            <a:r>
              <a:rPr lang="en-US" altLang="zh-CN" dirty="0"/>
              <a:t>the</a:t>
            </a:r>
            <a:r>
              <a:rPr lang="zh-CN" altLang="en-US" dirty="0"/>
              <a:t> </a:t>
            </a:r>
            <a:r>
              <a:rPr lang="en-US" altLang="zh-CN" dirty="0"/>
              <a:t>bad</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using</a:t>
            </a:r>
            <a:r>
              <a:rPr lang="zh-CN" altLang="en-US" dirty="0"/>
              <a:t> </a:t>
            </a:r>
            <a:r>
              <a:rPr lang="en-US" altLang="zh-CN" dirty="0"/>
              <a:t>positive</a:t>
            </a:r>
            <a:r>
              <a:rPr lang="zh-CN" altLang="en-US" dirty="0"/>
              <a:t> </a:t>
            </a:r>
            <a:r>
              <a:rPr lang="en-US" altLang="zh-CN" dirty="0"/>
              <a:t>ESG</a:t>
            </a:r>
            <a:r>
              <a:rPr lang="zh-CN" altLang="en-US" dirty="0"/>
              <a:t> </a:t>
            </a:r>
            <a:r>
              <a:rPr lang="en-US" altLang="zh-CN" dirty="0"/>
              <a:t>content.</a:t>
            </a:r>
            <a:r>
              <a:rPr lang="zh-CN" altLang="en-US" dirty="0"/>
              <a:t> </a:t>
            </a:r>
            <a:r>
              <a:rPr lang="en-US" altLang="zh-CN" dirty="0"/>
              <a:t>If</a:t>
            </a:r>
            <a:r>
              <a:rPr lang="zh-CN" altLang="en-US" dirty="0"/>
              <a:t> </a:t>
            </a:r>
            <a:r>
              <a:rPr lang="en-US" altLang="zh-CN" dirty="0"/>
              <a:t>the</a:t>
            </a:r>
            <a:r>
              <a:rPr lang="zh-CN" altLang="en-US" dirty="0"/>
              <a:t> </a:t>
            </a:r>
            <a:r>
              <a:rPr lang="en-US" altLang="zh-CN" dirty="0"/>
              <a:t>overall</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good,</a:t>
            </a:r>
            <a:r>
              <a:rPr lang="zh-CN" altLang="en-US" dirty="0"/>
              <a:t> </a:t>
            </a:r>
            <a:r>
              <a:rPr lang="en-US" altLang="zh-CN" dirty="0"/>
              <a:t>companies</a:t>
            </a:r>
            <a:r>
              <a:rPr lang="zh-CN" altLang="en-US" dirty="0"/>
              <a:t> </a:t>
            </a:r>
            <a:r>
              <a:rPr lang="en-US" altLang="zh-CN" dirty="0"/>
              <a:t>tend</a:t>
            </a:r>
            <a:r>
              <a:rPr lang="zh-CN" altLang="en-US" dirty="0"/>
              <a:t> </a:t>
            </a:r>
            <a:r>
              <a:rPr lang="en-US" altLang="zh-CN" dirty="0"/>
              <a:t>to</a:t>
            </a:r>
            <a:r>
              <a:rPr lang="zh-CN" altLang="en-US" dirty="0"/>
              <a:t> </a:t>
            </a:r>
            <a:r>
              <a:rPr lang="en-US" altLang="zh-CN" dirty="0"/>
              <a:t>report</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in</a:t>
            </a:r>
            <a:r>
              <a:rPr lang="zh-CN" altLang="en-US" dirty="0"/>
              <a:t> </a:t>
            </a:r>
            <a:r>
              <a:rPr lang="en-US" altLang="zh-CN" dirty="0"/>
              <a:t>a</a:t>
            </a:r>
            <a:r>
              <a:rPr lang="zh-CN" altLang="en-US" dirty="0"/>
              <a:t> </a:t>
            </a:r>
            <a:r>
              <a:rPr lang="en-US" altLang="zh-CN" dirty="0"/>
              <a:t>more</a:t>
            </a:r>
            <a:r>
              <a:rPr lang="zh-CN" altLang="en-US" dirty="0"/>
              <a:t> </a:t>
            </a:r>
            <a:r>
              <a:rPr lang="en-US" altLang="zh-CN" dirty="0"/>
              <a:t>positive</a:t>
            </a:r>
            <a:r>
              <a:rPr lang="zh-CN" altLang="en-US" dirty="0"/>
              <a:t> </a:t>
            </a:r>
            <a:r>
              <a:rPr lang="en-US" altLang="zh-CN" dirty="0"/>
              <a:t>tone.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151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regression</a:t>
            </a:r>
            <a:r>
              <a:rPr lang="zh-CN" altLang="en-US" dirty="0"/>
              <a:t> </a:t>
            </a:r>
            <a:r>
              <a:rPr lang="en-US" altLang="zh-CN" dirty="0"/>
              <a:t>of</a:t>
            </a:r>
            <a:r>
              <a:rPr lang="zh-CN" altLang="en-US" dirty="0"/>
              <a:t> </a:t>
            </a:r>
            <a:r>
              <a:rPr lang="en-US" altLang="zh-CN" dirty="0"/>
              <a:t>total</a:t>
            </a:r>
            <a:r>
              <a:rPr lang="zh-CN" altLang="en-US" dirty="0"/>
              <a:t> </a:t>
            </a:r>
            <a:r>
              <a:rPr lang="en-US" altLang="zh-CN" dirty="0"/>
              <a:t>ESG</a:t>
            </a:r>
            <a:r>
              <a:rPr lang="zh-CN" altLang="en-US" dirty="0"/>
              <a:t> </a:t>
            </a:r>
            <a:r>
              <a:rPr lang="en-US" altLang="zh-CN" dirty="0"/>
              <a:t>score</a:t>
            </a:r>
            <a:r>
              <a:rPr lang="zh-CN" altLang="en-US" dirty="0"/>
              <a:t> </a:t>
            </a:r>
            <a:r>
              <a:rPr lang="en-US" altLang="zh-CN" dirty="0"/>
              <a:t>on</a:t>
            </a:r>
            <a:r>
              <a:rPr lang="zh-CN" altLang="en-US" dirty="0"/>
              <a:t> </a:t>
            </a:r>
            <a:r>
              <a:rPr lang="en-US" altLang="zh-CN" dirty="0"/>
              <a:t>return</a:t>
            </a:r>
            <a:r>
              <a:rPr lang="zh-CN" altLang="en-US" dirty="0"/>
              <a:t> </a:t>
            </a:r>
            <a:r>
              <a:rPr lang="en-US" altLang="zh-CN" dirty="0"/>
              <a:t>on</a:t>
            </a:r>
            <a:r>
              <a:rPr lang="zh-CN" altLang="en-US" dirty="0"/>
              <a:t> </a:t>
            </a:r>
            <a:r>
              <a:rPr lang="en-US" altLang="zh-CN" dirty="0"/>
              <a:t>equity</a:t>
            </a:r>
            <a:r>
              <a:rPr lang="zh-CN" altLang="en-US" dirty="0"/>
              <a:t> </a:t>
            </a:r>
            <a:r>
              <a:rPr lang="en-US" altLang="zh-CN" dirty="0"/>
              <a:t>shows</a:t>
            </a:r>
            <a:r>
              <a:rPr lang="zh-CN" altLang="en-US" dirty="0"/>
              <a:t> </a:t>
            </a:r>
            <a:r>
              <a:rPr lang="en-US" altLang="zh-CN" dirty="0"/>
              <a:t>a</a:t>
            </a:r>
            <a:r>
              <a:rPr lang="zh-CN" altLang="en-US" dirty="0"/>
              <a:t> </a:t>
            </a:r>
            <a:r>
              <a:rPr lang="en-US" altLang="zh-CN" dirty="0"/>
              <a:t>positive</a:t>
            </a:r>
            <a:r>
              <a:rPr lang="zh-CN" altLang="en-US" dirty="0"/>
              <a:t> </a:t>
            </a:r>
            <a:r>
              <a:rPr lang="en-US" altLang="zh-CN" dirty="0"/>
              <a:t>relationship,</a:t>
            </a:r>
            <a:r>
              <a:rPr lang="zh-CN" altLang="en-US" dirty="0"/>
              <a:t> </a:t>
            </a:r>
            <a:r>
              <a:rPr lang="en-US" altLang="zh-CN" dirty="0"/>
              <a:t>and</a:t>
            </a:r>
            <a:r>
              <a:rPr lang="zh-CN" altLang="en-US" dirty="0"/>
              <a:t> </a:t>
            </a:r>
            <a:r>
              <a:rPr lang="en-US" altLang="zh-CN" dirty="0"/>
              <a:t>the</a:t>
            </a:r>
            <a:r>
              <a:rPr lang="zh-CN" altLang="en-US" dirty="0"/>
              <a:t> </a:t>
            </a:r>
            <a:r>
              <a:rPr lang="en-US" altLang="zh-CN" dirty="0"/>
              <a:t>positive</a:t>
            </a:r>
            <a:r>
              <a:rPr lang="zh-CN" altLang="en-US" dirty="0"/>
              <a:t> </a:t>
            </a:r>
            <a:r>
              <a:rPr lang="en-US" altLang="zh-CN" dirty="0"/>
              <a:t>coefficient</a:t>
            </a:r>
            <a:r>
              <a:rPr lang="zh-CN" altLang="en-US" dirty="0"/>
              <a:t> </a:t>
            </a:r>
            <a:r>
              <a:rPr lang="en-US" altLang="zh-CN" dirty="0"/>
              <a:t>is</a:t>
            </a:r>
            <a:r>
              <a:rPr lang="zh-CN" altLang="en-US" dirty="0"/>
              <a:t> </a:t>
            </a:r>
            <a:r>
              <a:rPr lang="en-US" altLang="zh-CN" dirty="0"/>
              <a:t>statically</a:t>
            </a:r>
            <a:r>
              <a:rPr lang="zh-CN" altLang="en-US" dirty="0"/>
              <a:t> </a:t>
            </a:r>
            <a:r>
              <a:rPr lang="en-US" altLang="zh-CN" dirty="0"/>
              <a:t>significant.</a:t>
            </a:r>
            <a:r>
              <a:rPr lang="zh-CN" altLang="en-US" dirty="0"/>
              <a:t> </a:t>
            </a:r>
            <a:r>
              <a:rPr lang="en-US" altLang="zh-CN" dirty="0"/>
              <a:t>Thus</a:t>
            </a:r>
            <a:r>
              <a:rPr lang="zh-CN" altLang="en-US" dirty="0"/>
              <a:t> </a:t>
            </a:r>
            <a:r>
              <a:rPr lang="en-US" altLang="zh-CN" dirty="0"/>
              <a:t>we</a:t>
            </a:r>
            <a:r>
              <a:rPr lang="zh-CN" altLang="en-US" dirty="0"/>
              <a:t> </a:t>
            </a:r>
            <a:r>
              <a:rPr lang="en-US" altLang="zh-CN" dirty="0"/>
              <a:t>can</a:t>
            </a:r>
            <a:r>
              <a:rPr lang="zh-CN" altLang="en-US" dirty="0"/>
              <a:t> </a:t>
            </a:r>
            <a:r>
              <a:rPr lang="en-US" altLang="zh-CN" dirty="0"/>
              <a:t>conclude</a:t>
            </a:r>
            <a:r>
              <a:rPr lang="zh-CN" altLang="en-US" dirty="0"/>
              <a:t> </a:t>
            </a:r>
            <a:r>
              <a:rPr lang="en-US" altLang="zh-CN" dirty="0"/>
              <a:t>that</a:t>
            </a:r>
            <a:r>
              <a:rPr lang="zh-CN" altLang="en-US" dirty="0"/>
              <a:t> </a:t>
            </a:r>
            <a:r>
              <a:rPr lang="en-US" altLang="zh-CN" dirty="0"/>
              <a:t>the</a:t>
            </a:r>
            <a:r>
              <a:rPr lang="zh-CN" altLang="en-US" dirty="0"/>
              <a:t> </a:t>
            </a:r>
            <a:r>
              <a:rPr lang="en-US" altLang="zh-CN" dirty="0"/>
              <a:t>company</a:t>
            </a:r>
            <a:r>
              <a:rPr lang="zh-CN" altLang="en-US" dirty="0"/>
              <a:t> </a:t>
            </a:r>
            <a:r>
              <a:rPr lang="en-US" altLang="zh-CN" dirty="0"/>
              <a:t>are</a:t>
            </a:r>
            <a:r>
              <a:rPr lang="zh-CN" altLang="en-US" dirty="0"/>
              <a:t> </a:t>
            </a:r>
            <a:r>
              <a:rPr lang="en-US" altLang="zh-CN" dirty="0"/>
              <a:t>generally</a:t>
            </a:r>
            <a:r>
              <a:rPr lang="zh-CN" altLang="en-US" dirty="0"/>
              <a:t> </a:t>
            </a:r>
            <a:r>
              <a:rPr lang="en-US" altLang="zh-CN" dirty="0"/>
              <a:t>not</a:t>
            </a:r>
            <a:r>
              <a:rPr lang="zh-CN" altLang="en-US" dirty="0"/>
              <a:t> </a:t>
            </a:r>
            <a:r>
              <a:rPr lang="en-US" altLang="zh-CN" dirty="0"/>
              <a:t>inclined</a:t>
            </a:r>
            <a:r>
              <a:rPr lang="zh-CN" altLang="en-US" dirty="0"/>
              <a:t> </a:t>
            </a:r>
            <a:r>
              <a:rPr lang="en-US" altLang="zh-CN" dirty="0"/>
              <a:t>to</a:t>
            </a:r>
            <a:r>
              <a:rPr lang="zh-CN" altLang="en-US" dirty="0"/>
              <a:t> </a:t>
            </a:r>
            <a:r>
              <a:rPr lang="en-US" altLang="zh-CN" dirty="0"/>
              <a:t>conceal</a:t>
            </a:r>
            <a:r>
              <a:rPr lang="zh-CN" altLang="en-US" dirty="0"/>
              <a:t> </a:t>
            </a:r>
            <a:r>
              <a:rPr lang="en-US" altLang="zh-CN" dirty="0"/>
              <a:t>the</a:t>
            </a:r>
            <a:r>
              <a:rPr lang="zh-CN" altLang="en-US" dirty="0"/>
              <a:t> </a:t>
            </a:r>
            <a:r>
              <a:rPr lang="en-US" altLang="zh-CN" dirty="0"/>
              <a:t>bad</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using</a:t>
            </a:r>
            <a:r>
              <a:rPr lang="zh-CN" altLang="en-US" dirty="0"/>
              <a:t> </a:t>
            </a:r>
            <a:r>
              <a:rPr lang="en-US" altLang="zh-CN" dirty="0"/>
              <a:t>positive</a:t>
            </a:r>
            <a:r>
              <a:rPr lang="zh-CN" altLang="en-US" dirty="0"/>
              <a:t> </a:t>
            </a:r>
            <a:r>
              <a:rPr lang="en-US" altLang="zh-CN" dirty="0"/>
              <a:t>ESG</a:t>
            </a:r>
            <a:r>
              <a:rPr lang="zh-CN" altLang="en-US" dirty="0"/>
              <a:t> </a:t>
            </a:r>
            <a:r>
              <a:rPr lang="en-US" altLang="zh-CN" dirty="0"/>
              <a:t>content.</a:t>
            </a:r>
            <a:r>
              <a:rPr lang="zh-CN" altLang="en-US" dirty="0"/>
              <a:t> </a:t>
            </a:r>
            <a:r>
              <a:rPr lang="en-US" altLang="zh-CN" dirty="0"/>
              <a:t>If</a:t>
            </a:r>
            <a:r>
              <a:rPr lang="zh-CN" altLang="en-US" dirty="0"/>
              <a:t> </a:t>
            </a:r>
            <a:r>
              <a:rPr lang="en-US" altLang="zh-CN" dirty="0"/>
              <a:t>the</a:t>
            </a:r>
            <a:r>
              <a:rPr lang="zh-CN" altLang="en-US" dirty="0"/>
              <a:t> </a:t>
            </a:r>
            <a:r>
              <a:rPr lang="en-US" altLang="zh-CN" dirty="0"/>
              <a:t>overall</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good,</a:t>
            </a:r>
            <a:r>
              <a:rPr lang="zh-CN" altLang="en-US" dirty="0"/>
              <a:t> </a:t>
            </a:r>
            <a:r>
              <a:rPr lang="en-US" altLang="zh-CN" dirty="0"/>
              <a:t>companies</a:t>
            </a:r>
            <a:r>
              <a:rPr lang="zh-CN" altLang="en-US" dirty="0"/>
              <a:t> </a:t>
            </a:r>
            <a:r>
              <a:rPr lang="en-US" altLang="zh-CN" dirty="0"/>
              <a:t>tend</a:t>
            </a:r>
            <a:r>
              <a:rPr lang="zh-CN" altLang="en-US" dirty="0"/>
              <a:t> </a:t>
            </a:r>
            <a:r>
              <a:rPr lang="en-US" altLang="zh-CN" dirty="0"/>
              <a:t>to</a:t>
            </a:r>
            <a:r>
              <a:rPr lang="zh-CN" altLang="en-US" dirty="0"/>
              <a:t> </a:t>
            </a:r>
            <a:r>
              <a:rPr lang="en-US" altLang="zh-CN" dirty="0"/>
              <a:t>report</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in</a:t>
            </a:r>
            <a:r>
              <a:rPr lang="zh-CN" altLang="en-US" dirty="0"/>
              <a:t> </a:t>
            </a:r>
            <a:r>
              <a:rPr lang="en-US" altLang="zh-CN" dirty="0"/>
              <a:t>a</a:t>
            </a:r>
            <a:r>
              <a:rPr lang="zh-CN" altLang="en-US" dirty="0"/>
              <a:t> </a:t>
            </a:r>
            <a:r>
              <a:rPr lang="en-US" altLang="zh-CN" dirty="0"/>
              <a:t>more</a:t>
            </a:r>
            <a:r>
              <a:rPr lang="zh-CN" altLang="en-US" dirty="0"/>
              <a:t> </a:t>
            </a:r>
            <a:r>
              <a:rPr lang="en-US" altLang="zh-CN" dirty="0"/>
              <a:t>positive</a:t>
            </a:r>
            <a:r>
              <a:rPr lang="zh-CN" altLang="en-US" dirty="0"/>
              <a:t> </a:t>
            </a:r>
            <a:r>
              <a:rPr lang="en-US" altLang="zh-CN" dirty="0"/>
              <a:t>tone.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256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regression</a:t>
            </a:r>
            <a:r>
              <a:rPr lang="zh-CN" altLang="en-US" dirty="0"/>
              <a:t> </a:t>
            </a:r>
            <a:r>
              <a:rPr lang="en-US" altLang="zh-CN" dirty="0"/>
              <a:t>of</a:t>
            </a:r>
            <a:r>
              <a:rPr lang="zh-CN" altLang="en-US" dirty="0"/>
              <a:t> </a:t>
            </a:r>
            <a:r>
              <a:rPr lang="en-US" altLang="zh-CN" dirty="0"/>
              <a:t>total</a:t>
            </a:r>
            <a:r>
              <a:rPr lang="zh-CN" altLang="en-US" dirty="0"/>
              <a:t> </a:t>
            </a:r>
            <a:r>
              <a:rPr lang="en-US" altLang="zh-CN" dirty="0"/>
              <a:t>ESG</a:t>
            </a:r>
            <a:r>
              <a:rPr lang="zh-CN" altLang="en-US" dirty="0"/>
              <a:t> </a:t>
            </a:r>
            <a:r>
              <a:rPr lang="en-US" altLang="zh-CN" dirty="0"/>
              <a:t>score</a:t>
            </a:r>
            <a:r>
              <a:rPr lang="zh-CN" altLang="en-US" dirty="0"/>
              <a:t> </a:t>
            </a:r>
            <a:r>
              <a:rPr lang="en-US" altLang="zh-CN" dirty="0"/>
              <a:t>on</a:t>
            </a:r>
            <a:r>
              <a:rPr lang="zh-CN" altLang="en-US" dirty="0"/>
              <a:t> </a:t>
            </a:r>
            <a:r>
              <a:rPr lang="en-US" altLang="zh-CN" dirty="0"/>
              <a:t>return</a:t>
            </a:r>
            <a:r>
              <a:rPr lang="zh-CN" altLang="en-US" dirty="0"/>
              <a:t> </a:t>
            </a:r>
            <a:r>
              <a:rPr lang="en-US" altLang="zh-CN" dirty="0"/>
              <a:t>on</a:t>
            </a:r>
            <a:r>
              <a:rPr lang="zh-CN" altLang="en-US" dirty="0"/>
              <a:t> </a:t>
            </a:r>
            <a:r>
              <a:rPr lang="en-US" altLang="zh-CN" dirty="0"/>
              <a:t>equity</a:t>
            </a:r>
            <a:r>
              <a:rPr lang="zh-CN" altLang="en-US" dirty="0"/>
              <a:t> </a:t>
            </a:r>
            <a:r>
              <a:rPr lang="en-US" altLang="zh-CN" dirty="0"/>
              <a:t>shows</a:t>
            </a:r>
            <a:r>
              <a:rPr lang="zh-CN" altLang="en-US" dirty="0"/>
              <a:t> </a:t>
            </a:r>
            <a:r>
              <a:rPr lang="en-US" altLang="zh-CN" dirty="0"/>
              <a:t>a</a:t>
            </a:r>
            <a:r>
              <a:rPr lang="zh-CN" altLang="en-US" dirty="0"/>
              <a:t> </a:t>
            </a:r>
            <a:r>
              <a:rPr lang="en-US" altLang="zh-CN" dirty="0"/>
              <a:t>positive</a:t>
            </a:r>
            <a:r>
              <a:rPr lang="zh-CN" altLang="en-US" dirty="0"/>
              <a:t> </a:t>
            </a:r>
            <a:r>
              <a:rPr lang="en-US" altLang="zh-CN" dirty="0"/>
              <a:t>relationship,</a:t>
            </a:r>
            <a:r>
              <a:rPr lang="zh-CN" altLang="en-US" dirty="0"/>
              <a:t> </a:t>
            </a:r>
            <a:r>
              <a:rPr lang="en-US" altLang="zh-CN" dirty="0"/>
              <a:t>and</a:t>
            </a:r>
            <a:r>
              <a:rPr lang="zh-CN" altLang="en-US" dirty="0"/>
              <a:t> </a:t>
            </a:r>
            <a:r>
              <a:rPr lang="en-US" altLang="zh-CN" dirty="0"/>
              <a:t>the</a:t>
            </a:r>
            <a:r>
              <a:rPr lang="zh-CN" altLang="en-US" dirty="0"/>
              <a:t> </a:t>
            </a:r>
            <a:r>
              <a:rPr lang="en-US" altLang="zh-CN" dirty="0"/>
              <a:t>positive</a:t>
            </a:r>
            <a:r>
              <a:rPr lang="zh-CN" altLang="en-US" dirty="0"/>
              <a:t> </a:t>
            </a:r>
            <a:r>
              <a:rPr lang="en-US" altLang="zh-CN" dirty="0"/>
              <a:t>coefficient</a:t>
            </a:r>
            <a:r>
              <a:rPr lang="zh-CN" altLang="en-US" dirty="0"/>
              <a:t> </a:t>
            </a:r>
            <a:r>
              <a:rPr lang="en-US" altLang="zh-CN" dirty="0"/>
              <a:t>is</a:t>
            </a:r>
            <a:r>
              <a:rPr lang="zh-CN" altLang="en-US" dirty="0"/>
              <a:t> </a:t>
            </a:r>
            <a:r>
              <a:rPr lang="en-US" altLang="zh-CN" dirty="0"/>
              <a:t>statically</a:t>
            </a:r>
            <a:r>
              <a:rPr lang="zh-CN" altLang="en-US" dirty="0"/>
              <a:t> </a:t>
            </a:r>
            <a:r>
              <a:rPr lang="en-US" altLang="zh-CN" dirty="0"/>
              <a:t>significant.</a:t>
            </a:r>
            <a:r>
              <a:rPr lang="zh-CN" altLang="en-US" dirty="0"/>
              <a:t> </a:t>
            </a:r>
            <a:r>
              <a:rPr lang="en-US" altLang="zh-CN" dirty="0"/>
              <a:t>Thus</a:t>
            </a:r>
            <a:r>
              <a:rPr lang="zh-CN" altLang="en-US" dirty="0"/>
              <a:t> </a:t>
            </a:r>
            <a:r>
              <a:rPr lang="en-US" altLang="zh-CN" dirty="0"/>
              <a:t>we</a:t>
            </a:r>
            <a:r>
              <a:rPr lang="zh-CN" altLang="en-US" dirty="0"/>
              <a:t> </a:t>
            </a:r>
            <a:r>
              <a:rPr lang="en-US" altLang="zh-CN" dirty="0"/>
              <a:t>can</a:t>
            </a:r>
            <a:r>
              <a:rPr lang="zh-CN" altLang="en-US" dirty="0"/>
              <a:t> </a:t>
            </a:r>
            <a:r>
              <a:rPr lang="en-US" altLang="zh-CN" dirty="0"/>
              <a:t>conclude</a:t>
            </a:r>
            <a:r>
              <a:rPr lang="zh-CN" altLang="en-US" dirty="0"/>
              <a:t> </a:t>
            </a:r>
            <a:r>
              <a:rPr lang="en-US" altLang="zh-CN" dirty="0"/>
              <a:t>that</a:t>
            </a:r>
            <a:r>
              <a:rPr lang="zh-CN" altLang="en-US" dirty="0"/>
              <a:t> </a:t>
            </a:r>
            <a:r>
              <a:rPr lang="en-US" altLang="zh-CN" dirty="0"/>
              <a:t>the</a:t>
            </a:r>
            <a:r>
              <a:rPr lang="zh-CN" altLang="en-US" dirty="0"/>
              <a:t> </a:t>
            </a:r>
            <a:r>
              <a:rPr lang="en-US" altLang="zh-CN" dirty="0"/>
              <a:t>company</a:t>
            </a:r>
            <a:r>
              <a:rPr lang="zh-CN" altLang="en-US" dirty="0"/>
              <a:t> </a:t>
            </a:r>
            <a:r>
              <a:rPr lang="en-US" altLang="zh-CN" dirty="0"/>
              <a:t>are</a:t>
            </a:r>
            <a:r>
              <a:rPr lang="zh-CN" altLang="en-US" dirty="0"/>
              <a:t> </a:t>
            </a:r>
            <a:r>
              <a:rPr lang="en-US" altLang="zh-CN" dirty="0"/>
              <a:t>generally</a:t>
            </a:r>
            <a:r>
              <a:rPr lang="zh-CN" altLang="en-US" dirty="0"/>
              <a:t> </a:t>
            </a:r>
            <a:r>
              <a:rPr lang="en-US" altLang="zh-CN" dirty="0"/>
              <a:t>not</a:t>
            </a:r>
            <a:r>
              <a:rPr lang="zh-CN" altLang="en-US" dirty="0"/>
              <a:t> </a:t>
            </a:r>
            <a:r>
              <a:rPr lang="en-US" altLang="zh-CN" dirty="0"/>
              <a:t>inclined</a:t>
            </a:r>
            <a:r>
              <a:rPr lang="zh-CN" altLang="en-US" dirty="0"/>
              <a:t> </a:t>
            </a:r>
            <a:r>
              <a:rPr lang="en-US" altLang="zh-CN" dirty="0"/>
              <a:t>to</a:t>
            </a:r>
            <a:r>
              <a:rPr lang="zh-CN" altLang="en-US" dirty="0"/>
              <a:t> </a:t>
            </a:r>
            <a:r>
              <a:rPr lang="en-US" altLang="zh-CN" dirty="0"/>
              <a:t>conceal</a:t>
            </a:r>
            <a:r>
              <a:rPr lang="zh-CN" altLang="en-US" dirty="0"/>
              <a:t> </a:t>
            </a:r>
            <a:r>
              <a:rPr lang="en-US" altLang="zh-CN" dirty="0"/>
              <a:t>the</a:t>
            </a:r>
            <a:r>
              <a:rPr lang="zh-CN" altLang="en-US" dirty="0"/>
              <a:t> </a:t>
            </a:r>
            <a:r>
              <a:rPr lang="en-US" altLang="zh-CN" dirty="0"/>
              <a:t>bad</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using</a:t>
            </a:r>
            <a:r>
              <a:rPr lang="zh-CN" altLang="en-US" dirty="0"/>
              <a:t> </a:t>
            </a:r>
            <a:r>
              <a:rPr lang="en-US" altLang="zh-CN" dirty="0"/>
              <a:t>positive</a:t>
            </a:r>
            <a:r>
              <a:rPr lang="zh-CN" altLang="en-US" dirty="0"/>
              <a:t> </a:t>
            </a:r>
            <a:r>
              <a:rPr lang="en-US" altLang="zh-CN" dirty="0"/>
              <a:t>ESG</a:t>
            </a:r>
            <a:r>
              <a:rPr lang="zh-CN" altLang="en-US" dirty="0"/>
              <a:t> </a:t>
            </a:r>
            <a:r>
              <a:rPr lang="en-US" altLang="zh-CN" dirty="0"/>
              <a:t>content.</a:t>
            </a:r>
            <a:r>
              <a:rPr lang="zh-CN" altLang="en-US" dirty="0"/>
              <a:t> </a:t>
            </a:r>
            <a:r>
              <a:rPr lang="en-US" altLang="zh-CN" dirty="0"/>
              <a:t>If</a:t>
            </a:r>
            <a:r>
              <a:rPr lang="zh-CN" altLang="en-US" dirty="0"/>
              <a:t> </a:t>
            </a:r>
            <a:r>
              <a:rPr lang="en-US" altLang="zh-CN" dirty="0"/>
              <a:t>the</a:t>
            </a:r>
            <a:r>
              <a:rPr lang="zh-CN" altLang="en-US" dirty="0"/>
              <a:t> </a:t>
            </a:r>
            <a:r>
              <a:rPr lang="en-US" altLang="zh-CN" dirty="0"/>
              <a:t>overall</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good,</a:t>
            </a:r>
            <a:r>
              <a:rPr lang="zh-CN" altLang="en-US" dirty="0"/>
              <a:t> </a:t>
            </a:r>
            <a:r>
              <a:rPr lang="en-US" altLang="zh-CN" dirty="0"/>
              <a:t>companies</a:t>
            </a:r>
            <a:r>
              <a:rPr lang="zh-CN" altLang="en-US" dirty="0"/>
              <a:t> </a:t>
            </a:r>
            <a:r>
              <a:rPr lang="en-US" altLang="zh-CN" dirty="0"/>
              <a:t>tend</a:t>
            </a:r>
            <a:r>
              <a:rPr lang="zh-CN" altLang="en-US" dirty="0"/>
              <a:t> </a:t>
            </a:r>
            <a:r>
              <a:rPr lang="en-US" altLang="zh-CN" dirty="0"/>
              <a:t>to</a:t>
            </a:r>
            <a:r>
              <a:rPr lang="zh-CN" altLang="en-US" dirty="0"/>
              <a:t> </a:t>
            </a:r>
            <a:r>
              <a:rPr lang="en-US" altLang="zh-CN" dirty="0"/>
              <a:t>report</a:t>
            </a:r>
            <a:r>
              <a:rPr lang="zh-CN" altLang="en-US" dirty="0"/>
              <a:t> </a:t>
            </a:r>
            <a:r>
              <a:rPr lang="en-US" altLang="zh-CN" dirty="0"/>
              <a:t>financial</a:t>
            </a:r>
            <a:r>
              <a:rPr lang="zh-CN" altLang="en-US" dirty="0"/>
              <a:t> </a:t>
            </a:r>
            <a:r>
              <a:rPr lang="en-US" altLang="zh-CN" dirty="0"/>
              <a:t>performance</a:t>
            </a:r>
            <a:r>
              <a:rPr lang="zh-CN" altLang="en-US" dirty="0"/>
              <a:t> </a:t>
            </a:r>
            <a:r>
              <a:rPr lang="en-US" altLang="zh-CN" dirty="0"/>
              <a:t>in</a:t>
            </a:r>
            <a:r>
              <a:rPr lang="zh-CN" altLang="en-US" dirty="0"/>
              <a:t> </a:t>
            </a:r>
            <a:r>
              <a:rPr lang="en-US" altLang="zh-CN" dirty="0"/>
              <a:t>a</a:t>
            </a:r>
            <a:r>
              <a:rPr lang="zh-CN" altLang="en-US" dirty="0"/>
              <a:t> </a:t>
            </a:r>
            <a:r>
              <a:rPr lang="en-US" altLang="zh-CN" dirty="0"/>
              <a:t>more</a:t>
            </a:r>
            <a:r>
              <a:rPr lang="zh-CN" altLang="en-US" dirty="0"/>
              <a:t> </a:t>
            </a:r>
            <a:r>
              <a:rPr lang="en-US" altLang="zh-CN" dirty="0"/>
              <a:t>positive</a:t>
            </a:r>
            <a:r>
              <a:rPr lang="zh-CN" altLang="en-US" dirty="0"/>
              <a:t> </a:t>
            </a:r>
            <a:r>
              <a:rPr lang="en-US" altLang="zh-CN" dirty="0"/>
              <a:t>tone.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6423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04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altLang="zh-CN" sz="1800" b="0" i="0" u="none" strike="noStrike" dirty="0">
                <a:solidFill>
                  <a:srgbClr val="000000"/>
                </a:solidFill>
                <a:effectLst/>
                <a:latin typeface="Arial" panose="020B0604020202020204" pitchFamily="34" charset="0"/>
              </a:rPr>
              <a:t>These questions are significant because they delve into whether ESG disclosures serve as genuine indicators of corporate health or are used by companies to mask underlying issues. By exploring the impact of ESG sentiments on financial performance and investor confidence, this research contributes to understanding the real value of ESG disclosures in the financial domain.</a:t>
            </a:r>
            <a:endParaRPr lang="en-GB" altLang="zh-CN" b="0" dirty="0">
              <a:effectLst/>
            </a:endParaRPr>
          </a:p>
          <a:p>
            <a:br>
              <a:rPr lang="en-GB" altLang="zh-CN" dirty="0"/>
            </a:br>
            <a:endParaRPr lang="en-US" dirty="0"/>
          </a:p>
        </p:txBody>
      </p:sp>
      <p:sp>
        <p:nvSpPr>
          <p:cNvPr id="4" name="Slide Number Placeholder 3"/>
          <p:cNvSpPr>
            <a:spLocks noGrp="1"/>
          </p:cNvSpPr>
          <p:nvPr>
            <p:ph type="sldNum" sz="quarter" idx="10"/>
          </p:nvPr>
        </p:nvSpPr>
        <p:spPr/>
        <p:txBody>
          <a:bodyPr/>
          <a:lstStyle/>
          <a:p>
            <a:fld id="{2D6F728F-D2C1-4CDF-AB14-355FA895A5A9}" type="slidenum">
              <a:rPr lang="en-US" smtClean="0"/>
              <a:t>4</a:t>
            </a:fld>
            <a:endParaRPr lang="en-US"/>
          </a:p>
        </p:txBody>
      </p:sp>
    </p:spTree>
    <p:extLst>
      <p:ext uri="{BB962C8B-B14F-4D97-AF65-F5344CB8AC3E}">
        <p14:creationId xmlns:p14="http://schemas.microsoft.com/office/powerpoint/2010/main" val="381868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还有outlier</a:t>
            </a:r>
            <a:r>
              <a:rPr lang="zh-CN" altLang="en-US" dirty="0"/>
              <a:t>，回归还有问题，后面会进一步处理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from</a:t>
            </a:r>
            <a:r>
              <a:rPr lang="zh-CN" altLang="en-US" dirty="0"/>
              <a:t> </a:t>
            </a:r>
            <a:r>
              <a:rPr lang="en-US" altLang="zh-CN" dirty="0"/>
              <a:t>the</a:t>
            </a:r>
            <a:r>
              <a:rPr lang="zh-CN" altLang="en-US" dirty="0"/>
              <a:t> </a:t>
            </a:r>
            <a:r>
              <a:rPr lang="en-US" altLang="zh-CN" dirty="0"/>
              <a:t>regression</a:t>
            </a:r>
            <a:r>
              <a:rPr lang="zh-CN" altLang="en-US" dirty="0"/>
              <a:t> </a:t>
            </a:r>
            <a:r>
              <a:rPr lang="en-US" altLang="zh-CN" dirty="0"/>
              <a:t>plot</a:t>
            </a:r>
            <a:r>
              <a:rPr lang="zh-CN" altLang="en-US" dirty="0"/>
              <a:t> </a:t>
            </a:r>
            <a:r>
              <a:rPr lang="en-US" altLang="zh-CN" dirty="0"/>
              <a:t>and</a:t>
            </a:r>
            <a:r>
              <a:rPr lang="zh-CN" altLang="en-US" dirty="0"/>
              <a:t> </a:t>
            </a:r>
            <a:r>
              <a:rPr lang="en-US" altLang="zh-CN" dirty="0"/>
              <a:t>residual</a:t>
            </a:r>
            <a:r>
              <a:rPr lang="zh-CN" altLang="en-US" dirty="0"/>
              <a:t> </a:t>
            </a:r>
            <a:r>
              <a:rPr lang="en-US" altLang="zh-CN" dirty="0"/>
              <a:t>analysis</a:t>
            </a:r>
            <a:r>
              <a:rPr lang="zh-CN" altLang="en-US" dirty="0"/>
              <a:t> </a:t>
            </a:r>
            <a:r>
              <a:rPr lang="en-US" altLang="zh-CN" dirty="0"/>
              <a:t>plot</a:t>
            </a:r>
            <a:r>
              <a:rPr lang="zh-CN" altLang="en-US" dirty="0"/>
              <a:t> </a:t>
            </a:r>
            <a:r>
              <a:rPr lang="en-US" altLang="zh-CN" dirty="0"/>
              <a:t>that</a:t>
            </a:r>
            <a:r>
              <a:rPr lang="zh-CN" altLang="en-US" dirty="0"/>
              <a:t> </a:t>
            </a:r>
            <a:r>
              <a:rPr lang="en-US" altLang="zh-CN" dirty="0"/>
              <a:t>there</a:t>
            </a:r>
            <a:r>
              <a:rPr lang="zh-CN" altLang="en-US" dirty="0"/>
              <a:t> </a:t>
            </a:r>
            <a:r>
              <a:rPr lang="en-US" altLang="zh-CN" dirty="0"/>
              <a:t>is</a:t>
            </a:r>
            <a:r>
              <a:rPr lang="zh-CN" altLang="en-US" dirty="0"/>
              <a:t> </a:t>
            </a:r>
            <a:r>
              <a:rPr lang="en-US" altLang="zh-CN" dirty="0"/>
              <a:t>still</a:t>
            </a:r>
            <a:r>
              <a:rPr lang="zh-CN" altLang="en-US" dirty="0"/>
              <a:t> </a:t>
            </a:r>
            <a:r>
              <a:rPr lang="en-US" altLang="zh-CN" dirty="0"/>
              <a:t>some</a:t>
            </a:r>
            <a:r>
              <a:rPr lang="zh-CN" altLang="en-US" dirty="0"/>
              <a:t> </a:t>
            </a:r>
            <a:r>
              <a:rPr lang="en-US" altLang="zh-CN" dirty="0"/>
              <a:t>outliers</a:t>
            </a:r>
            <a:r>
              <a:rPr lang="zh-CN" altLang="en-US" dirty="0"/>
              <a:t> </a:t>
            </a:r>
            <a:r>
              <a:rPr lang="en-US" altLang="zh-CN" dirty="0"/>
              <a:t>in</a:t>
            </a:r>
            <a:r>
              <a:rPr lang="zh-CN" altLang="en-US" dirty="0"/>
              <a:t> </a:t>
            </a:r>
            <a:r>
              <a:rPr lang="en-US" altLang="zh-CN" dirty="0"/>
              <a:t>our</a:t>
            </a:r>
            <a:r>
              <a:rPr lang="zh-CN" altLang="en-US" dirty="0"/>
              <a:t> </a:t>
            </a:r>
            <a:r>
              <a:rPr lang="en-US" altLang="zh-CN" dirty="0"/>
              <a:t>graphs,</a:t>
            </a:r>
            <a:r>
              <a:rPr lang="zh-CN" altLang="en-US" dirty="0"/>
              <a:t> </a:t>
            </a:r>
            <a:r>
              <a:rPr lang="en-US" altLang="zh-CN" dirty="0"/>
              <a:t>which</a:t>
            </a:r>
            <a:r>
              <a:rPr lang="zh-CN" altLang="en-US" dirty="0"/>
              <a:t> </a:t>
            </a:r>
            <a:r>
              <a:rPr lang="en-US" altLang="zh-CN" dirty="0"/>
              <a:t>may</a:t>
            </a:r>
            <a:r>
              <a:rPr lang="zh-CN" altLang="en-US" dirty="0"/>
              <a:t> </a:t>
            </a:r>
            <a:r>
              <a:rPr lang="en-US" altLang="zh-CN" dirty="0"/>
              <a:t>require</a:t>
            </a:r>
            <a:r>
              <a:rPr lang="zh-CN" altLang="en-US" dirty="0"/>
              <a:t> </a:t>
            </a:r>
            <a:r>
              <a:rPr lang="en-US" altLang="zh-CN" dirty="0"/>
              <a:t>us</a:t>
            </a:r>
            <a:r>
              <a:rPr lang="zh-CN" altLang="en-US" dirty="0"/>
              <a:t> </a:t>
            </a:r>
            <a:r>
              <a:rPr lang="en-US" altLang="zh-CN" dirty="0"/>
              <a:t>to</a:t>
            </a:r>
            <a:r>
              <a:rPr lang="zh-CN" altLang="en-US" dirty="0"/>
              <a:t> </a:t>
            </a:r>
            <a:r>
              <a:rPr lang="en-US" altLang="zh-CN" dirty="0"/>
              <a:t>further</a:t>
            </a:r>
            <a:r>
              <a:rPr lang="zh-CN" altLang="en-US" dirty="0"/>
              <a:t> </a:t>
            </a:r>
            <a:r>
              <a:rPr lang="en-US" altLang="zh-CN" dirty="0"/>
              <a:t>process</a:t>
            </a:r>
            <a:r>
              <a:rPr lang="zh-CN" altLang="en-US" dirty="0"/>
              <a:t> </a:t>
            </a:r>
            <a:r>
              <a:rPr lang="en-US" altLang="zh-CN" dirty="0"/>
              <a:t>our</a:t>
            </a:r>
            <a:r>
              <a:rPr lang="zh-CN" altLang="en-US" dirty="0"/>
              <a:t> </a:t>
            </a:r>
            <a:r>
              <a:rPr lang="en-US" altLang="zh-CN" dirty="0"/>
              <a:t>data.</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残差分析</a:t>
            </a:r>
            <a:r>
              <a:rPr lang="zh-CN" altLang="en-US" dirty="0"/>
              <a:t>结果：</a:t>
            </a:r>
            <a:r>
              <a:rPr lang="en-US" altLang="zh-CN" dirty="0"/>
              <a:t>OLS</a:t>
            </a:r>
            <a:r>
              <a:rPr lang="zh-CN" altLang="en-US" dirty="0"/>
              <a:t> </a:t>
            </a:r>
            <a:r>
              <a:rPr lang="en-US" altLang="zh-CN" dirty="0"/>
              <a:t>estimator</a:t>
            </a:r>
            <a:r>
              <a:rPr lang="zh-CN" altLang="en-US" dirty="0"/>
              <a:t> </a:t>
            </a:r>
            <a:r>
              <a:rPr lang="en-US" altLang="zh-CN" dirty="0"/>
              <a:t>assumption</a:t>
            </a:r>
            <a:r>
              <a:rPr lang="zh-CN" altLang="en-US" dirty="0"/>
              <a:t>没有</a:t>
            </a:r>
            <a:r>
              <a:rPr lang="en-US" altLang="zh-CN" dirty="0"/>
              <a:t>break</a:t>
            </a:r>
            <a:r>
              <a:rPr lang="zh-CN" altLang="en-US" dirty="0"/>
              <a:t>，</a:t>
            </a:r>
            <a:r>
              <a:rPr lang="en-US" altLang="zh-CN" dirty="0"/>
              <a:t>OLS</a:t>
            </a:r>
            <a:r>
              <a:rPr lang="zh-CN" altLang="en-US" dirty="0"/>
              <a:t> </a:t>
            </a:r>
            <a:r>
              <a:rPr lang="en-US" altLang="zh-CN" dirty="0"/>
              <a:t>estimator</a:t>
            </a:r>
            <a:r>
              <a:rPr lang="zh-CN" altLang="en-US" dirty="0"/>
              <a:t>可信 </a:t>
            </a:r>
            <a:r>
              <a:rPr lang="en-US" altLang="zh-CN" dirty="0"/>
              <a:t>The</a:t>
            </a:r>
            <a:r>
              <a:rPr lang="zh-CN" altLang="en-US" dirty="0"/>
              <a:t> </a:t>
            </a:r>
            <a:r>
              <a:rPr lang="en-US" altLang="zh-CN" dirty="0"/>
              <a:t>residual</a:t>
            </a:r>
            <a:r>
              <a:rPr lang="zh-CN" altLang="en-US" dirty="0"/>
              <a:t> </a:t>
            </a:r>
            <a:r>
              <a:rPr lang="en-US" altLang="zh-CN" dirty="0"/>
              <a:t>analysis</a:t>
            </a:r>
            <a:r>
              <a:rPr lang="zh-CN" altLang="en-US" dirty="0"/>
              <a:t> </a:t>
            </a:r>
            <a:r>
              <a:rPr lang="en-US" altLang="zh-CN" dirty="0"/>
              <a:t>shows</a:t>
            </a:r>
            <a:r>
              <a:rPr lang="zh-CN" altLang="en-US" dirty="0"/>
              <a:t> </a:t>
            </a:r>
            <a:r>
              <a:rPr lang="en-US" altLang="zh-CN" dirty="0"/>
              <a:t>that</a:t>
            </a:r>
            <a:r>
              <a:rPr lang="zh-CN" altLang="en-US" dirty="0"/>
              <a:t> </a:t>
            </a:r>
            <a:r>
              <a:rPr lang="en-US" altLang="zh-CN" dirty="0"/>
              <a:t>the</a:t>
            </a:r>
            <a:r>
              <a:rPr lang="zh-CN" altLang="en-US" dirty="0"/>
              <a:t> </a:t>
            </a:r>
            <a:r>
              <a:rPr lang="en-US" altLang="zh-CN" dirty="0"/>
              <a:t>normality</a:t>
            </a:r>
            <a:r>
              <a:rPr lang="zh-CN" altLang="en-US" dirty="0"/>
              <a:t> </a:t>
            </a:r>
            <a:r>
              <a:rPr lang="en-US" altLang="zh-CN" dirty="0"/>
              <a:t>assumption</a:t>
            </a:r>
            <a:r>
              <a:rPr lang="zh-CN" altLang="en-US" dirty="0"/>
              <a:t> </a:t>
            </a:r>
            <a:r>
              <a:rPr lang="en-US" altLang="zh-CN" dirty="0"/>
              <a:t>of</a:t>
            </a:r>
            <a:r>
              <a:rPr lang="zh-CN" altLang="en-US" dirty="0"/>
              <a:t> </a:t>
            </a:r>
            <a:r>
              <a:rPr lang="en-US" altLang="zh-CN" dirty="0"/>
              <a:t>estimator</a:t>
            </a:r>
            <a:r>
              <a:rPr lang="zh-CN" altLang="en-US" dirty="0"/>
              <a:t> </a:t>
            </a:r>
            <a:r>
              <a:rPr lang="en-US" altLang="zh-CN" dirty="0"/>
              <a:t>did</a:t>
            </a:r>
            <a:r>
              <a:rPr lang="zh-CN" altLang="en-US" dirty="0"/>
              <a:t> </a:t>
            </a:r>
            <a:r>
              <a:rPr lang="en-US" altLang="zh-CN" dirty="0"/>
              <a:t>not</a:t>
            </a:r>
            <a:r>
              <a:rPr lang="zh-CN" altLang="en-US" dirty="0"/>
              <a:t> </a:t>
            </a:r>
            <a:r>
              <a:rPr lang="en-US" altLang="zh-CN" dirty="0"/>
              <a:t>break.</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6F728F-D2C1-4CDF-AB14-355FA895A5A9}" type="slidenum">
              <a:rPr lang="en-US" smtClean="0"/>
              <a:t>42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altLang="zh-CN" sz="1800" b="0" i="0" u="none" strike="noStrike" dirty="0">
                <a:solidFill>
                  <a:srgbClr val="000000"/>
                </a:solidFill>
                <a:effectLst/>
                <a:latin typeface="Arial" panose="020B0604020202020204" pitchFamily="34" charset="0"/>
              </a:rPr>
              <a:t>These questions are significant because they delve into whether ESG disclosures serve as genuine indicators of corporate health or are used by companies to mask underlying issues. By exploring the impact of ESG sentiments on financial performance and investor confidence, this research contributes to understanding the real value of ESG disclosures in the financial domain.</a:t>
            </a:r>
            <a:endParaRPr lang="en-GB" altLang="zh-CN" b="0" dirty="0">
              <a:effectLst/>
            </a:endParaRPr>
          </a:p>
          <a:p>
            <a:br>
              <a:rPr lang="en-GB" altLang="zh-CN" dirty="0"/>
            </a:br>
            <a:endParaRPr lang="en-US" dirty="0"/>
          </a:p>
        </p:txBody>
      </p:sp>
      <p:sp>
        <p:nvSpPr>
          <p:cNvPr id="4" name="Slide Number Placeholder 3"/>
          <p:cNvSpPr>
            <a:spLocks noGrp="1"/>
          </p:cNvSpPr>
          <p:nvPr>
            <p:ph type="sldNum" sz="quarter" idx="10"/>
          </p:nvPr>
        </p:nvSpPr>
        <p:spPr/>
        <p:txBody>
          <a:bodyPr/>
          <a:lstStyle/>
          <a:p>
            <a:fld id="{2D6F728F-D2C1-4CDF-AB14-355FA895A5A9}"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entities: corporate/investor/regulator</a:t>
            </a:r>
          </a:p>
          <a:p>
            <a:endParaRPr lang="en-US" dirty="0"/>
          </a:p>
          <a:p>
            <a:r>
              <a:rPr lang="en-US" dirty="0"/>
              <a:t>Provide insights for these three entities and is conducive to a healthy financial system </a:t>
            </a:r>
          </a:p>
        </p:txBody>
      </p:sp>
      <p:sp>
        <p:nvSpPr>
          <p:cNvPr id="4" name="Slide Number Placeholder 3"/>
          <p:cNvSpPr>
            <a:spLocks noGrp="1"/>
          </p:cNvSpPr>
          <p:nvPr>
            <p:ph type="sldNum" sz="quarter" idx="10"/>
          </p:nvPr>
        </p:nvSpPr>
        <p:spPr/>
        <p:txBody>
          <a:bodyPr/>
          <a:lstStyle/>
          <a:p>
            <a:fld id="{2D6F728F-D2C1-4CDF-AB14-355FA895A5A9}"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45469"/>
                </a:solidFill>
                <a:latin typeface="微软雅黑" panose="020B0503020204020204" pitchFamily="34" charset="-122"/>
                <a:ea typeface="微软雅黑" panose="020B0503020204020204" pitchFamily="34" charset="-122"/>
              </a:rPr>
              <a:t>The main difficulties</a:t>
            </a:r>
            <a:r>
              <a:rPr lang="zh-CN" altLang="en-US" sz="1200" dirty="0">
                <a:solidFill>
                  <a:srgbClr val="445469"/>
                </a:solidFill>
                <a:latin typeface="微软雅黑" panose="020B0503020204020204" pitchFamily="34" charset="-122"/>
                <a:ea typeface="微软雅黑" panose="020B0503020204020204" pitchFamily="34" charset="-122"/>
              </a:rPr>
              <a:t> </a:t>
            </a:r>
            <a:r>
              <a:rPr lang="en-US" altLang="zh-CN" sz="1200" dirty="0">
                <a:solidFill>
                  <a:srgbClr val="445469"/>
                </a:solidFill>
                <a:latin typeface="微软雅黑" panose="020B0503020204020204" pitchFamily="34" charset="-122"/>
                <a:ea typeface="微软雅黑" panose="020B0503020204020204" pitchFamily="34" charset="-122"/>
              </a:rPr>
              <a:t>is</a:t>
            </a:r>
            <a:r>
              <a:rPr lang="zh-CN" altLang="en-US" sz="1200" dirty="0">
                <a:solidFill>
                  <a:srgbClr val="445469"/>
                </a:solidFill>
                <a:latin typeface="微软雅黑" panose="020B0503020204020204" pitchFamily="34" charset="-122"/>
                <a:ea typeface="微软雅黑" panose="020B0503020204020204" pitchFamily="34" charset="-122"/>
              </a:rPr>
              <a:t> </a:t>
            </a:r>
            <a:r>
              <a:rPr lang="en-US" altLang="zh-CN" sz="1200" dirty="0">
                <a:solidFill>
                  <a:srgbClr val="445469"/>
                </a:solidFill>
                <a:latin typeface="微软雅黑" panose="020B0503020204020204" pitchFamily="34" charset="-122"/>
                <a:ea typeface="微软雅黑" panose="020B0503020204020204" pitchFamily="34" charset="-122"/>
              </a:rPr>
              <a:t>related</a:t>
            </a:r>
            <a:r>
              <a:rPr lang="zh-CN" altLang="en-US" sz="1200" dirty="0">
                <a:solidFill>
                  <a:srgbClr val="445469"/>
                </a:solidFill>
                <a:latin typeface="微软雅黑" panose="020B0503020204020204" pitchFamily="34" charset="-122"/>
                <a:ea typeface="微软雅黑" panose="020B0503020204020204" pitchFamily="34" charset="-122"/>
              </a:rPr>
              <a:t> </a:t>
            </a:r>
            <a:r>
              <a:rPr lang="en-US" altLang="zh-CN" sz="1200" dirty="0">
                <a:solidFill>
                  <a:srgbClr val="445469"/>
                </a:solidFill>
                <a:latin typeface="微软雅黑" panose="020B0503020204020204" pitchFamily="34" charset="-122"/>
                <a:ea typeface="微软雅黑" panose="020B0503020204020204" pitchFamily="34" charset="-122"/>
              </a:rPr>
              <a:t>to</a:t>
            </a:r>
            <a:r>
              <a:rPr lang="zh-CN" altLang="en-US" sz="1200" dirty="0">
                <a:solidFill>
                  <a:srgbClr val="445469"/>
                </a:solidFill>
                <a:latin typeface="微软雅黑" panose="020B0503020204020204" pitchFamily="34" charset="-122"/>
                <a:ea typeface="微软雅黑" panose="020B0503020204020204" pitchFamily="34" charset="-122"/>
              </a:rPr>
              <a:t> </a:t>
            </a:r>
            <a:r>
              <a:rPr lang="en-US" altLang="zh-CN" sz="1200" dirty="0">
                <a:solidFill>
                  <a:srgbClr val="445469"/>
                </a:solidFill>
                <a:latin typeface="微软雅黑" panose="020B0503020204020204" pitchFamily="34" charset="-122"/>
                <a:ea typeface="微软雅黑" panose="020B0503020204020204" pitchFamily="34" charset="-122"/>
              </a:rPr>
              <a:t>data</a:t>
            </a:r>
            <a:r>
              <a:rPr lang="zh-CN" altLang="en-US" sz="1200" dirty="0">
                <a:solidFill>
                  <a:srgbClr val="445469"/>
                </a:solidFill>
                <a:latin typeface="微软雅黑" panose="020B0503020204020204" pitchFamily="34" charset="-122"/>
                <a:ea typeface="微软雅黑" panose="020B0503020204020204" pitchFamily="34" charset="-122"/>
              </a:rPr>
              <a:t> </a:t>
            </a:r>
            <a:r>
              <a:rPr lang="en-US" altLang="zh-CN" sz="1200" dirty="0">
                <a:solidFill>
                  <a:srgbClr val="445469"/>
                </a:solidFill>
                <a:latin typeface="微软雅黑" panose="020B0503020204020204" pitchFamily="34" charset="-122"/>
                <a:ea typeface="微软雅黑" panose="020B0503020204020204" pitchFamily="34" charset="-122"/>
              </a:rPr>
              <a:t>scrapping.</a:t>
            </a:r>
            <a:r>
              <a:rPr lang="en-US" sz="1200" dirty="0">
                <a:solidFill>
                  <a:srgbClr val="445469"/>
                </a:solidFill>
                <a:latin typeface="微软雅黑" panose="020B0503020204020204" pitchFamily="34" charset="-122"/>
                <a:ea typeface="微软雅黑" panose="020B0503020204020204" pitchFamily="34" charset="-122"/>
              </a:rPr>
              <a:t> </a:t>
            </a:r>
            <a:r>
              <a:rPr lang="en-US" altLang="zh-CN" sz="1200" dirty="0">
                <a:solidFill>
                  <a:srgbClr val="445469"/>
                </a:solidFill>
                <a:latin typeface="微软雅黑" panose="020B0503020204020204" pitchFamily="34" charset="-122"/>
                <a:ea typeface="微软雅黑" panose="020B0503020204020204" pitchFamily="34" charset="-122"/>
              </a:rPr>
              <a:t>Al</a:t>
            </a:r>
            <a:r>
              <a:rPr lang="en-US" sz="1200" dirty="0">
                <a:solidFill>
                  <a:srgbClr val="445469"/>
                </a:solidFill>
                <a:latin typeface="微软雅黑" panose="020B0503020204020204" pitchFamily="34" charset="-122"/>
                <a:ea typeface="微软雅黑" panose="020B0503020204020204" pitchFamily="34" charset="-122"/>
              </a:rPr>
              <a:t>though the financial report in Edgar websites is in html format, which is scrapable, to access the financial report we need to click on certain buttons. For each report, firstly we need to click on preview button, then in the popped up preview page we need wait it to load and click open button. Also, we need to click close button for preview and click on next page if we have already scrapped all the report in current page, and stop if there is no next page available. </a:t>
            </a:r>
            <a:r>
              <a:rPr lang="en-US" sz="1800" dirty="0">
                <a:effectLst/>
                <a:latin typeface="SimSun" panose="02010600030101010101" pitchFamily="2" charset="-122"/>
                <a:ea typeface="Times New Roman" panose="02020603050405020304" pitchFamily="18" charset="0"/>
                <a:cs typeface="SimSun" panose="02010600030101010101" pitchFamily="2" charset="-122"/>
              </a:rPr>
              <a:t>Thus we need to scrap dynamically. That is why we use selenium to scrape. Our formal step is firstly scrap all the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urls</a:t>
            </a:r>
            <a:r>
              <a:rPr lang="en-US" sz="1800" dirty="0">
                <a:effectLst/>
                <a:latin typeface="SimSun" panose="02010600030101010101" pitchFamily="2" charset="-122"/>
                <a:ea typeface="Times New Roman" panose="02020603050405020304" pitchFamily="18" charset="0"/>
                <a:cs typeface="SimSun" panose="02010600030101010101" pitchFamily="2" charset="-122"/>
              </a:rPr>
              <a:t> of preview button for each report, then we click on each preview button, get the </a:t>
            </a:r>
            <a:r>
              <a:rPr lang="en-US" sz="1800" dirty="0" err="1">
                <a:effectLst/>
                <a:latin typeface="SimSun" panose="02010600030101010101" pitchFamily="2" charset="-122"/>
                <a:ea typeface="Times New Roman" panose="02020603050405020304" pitchFamily="18" charset="0"/>
                <a:cs typeface="SimSun" panose="02010600030101010101" pitchFamily="2" charset="-122"/>
              </a:rPr>
              <a:t>url</a:t>
            </a:r>
            <a:r>
              <a:rPr lang="en-US" sz="1800" dirty="0">
                <a:effectLst/>
                <a:latin typeface="SimSun" panose="02010600030101010101" pitchFamily="2" charset="-122"/>
                <a:ea typeface="Times New Roman" panose="02020603050405020304" pitchFamily="18" charset="0"/>
                <a:cs typeface="SimSun" panose="02010600030101010101" pitchFamily="2" charset="-122"/>
              </a:rPr>
              <a:t> link for each open file button, and close the preview window. Here is a short video of scrapping using selenium.</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445469"/>
              </a:solidFill>
              <a:latin typeface="微软雅黑" panose="020B0503020204020204" pitchFamily="34" charset="-122"/>
              <a:ea typeface="微软雅黑" panose="020B0503020204020204" pitchFamily="34" charset="-122"/>
              <a:sym typeface="Arial" panose="020B060402020209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F728F-D2C1-4CDF-AB14-355FA895A5A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C6A3EE4-44DB-4C03-9891-057E14E247D2}" type="slidenum">
              <a:rPr lang="zh-CN" altLang="en-US" smtClean="0"/>
              <a:t>‹#›</a:t>
            </a:fld>
            <a:endParaRPr lang="zh-CN" altLang="en-US"/>
          </a:p>
        </p:txBody>
      </p:sp>
      <p:sp>
        <p:nvSpPr>
          <p:cNvPr id="11" name="矩形 10"/>
          <p:cNvSpPr/>
          <p:nvPr userDrawn="1"/>
        </p:nvSpPr>
        <p:spPr>
          <a:xfrm>
            <a:off x="8504842" y="5288125"/>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F0C35DA-DEFB-4C1F-979D-A458366D8FA5}" type="datetimeFigureOut">
              <a:rPr lang="zh-CN" altLang="en-US" smtClean="0"/>
              <a:t>2024/3/7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6A3EE4-44DB-4C03-9891-057E14E247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0C35DA-DEFB-4C1F-979D-A458366D8FA5}" type="datetimeFigureOut">
              <a:rPr lang="zh-CN" altLang="en-US" smtClean="0"/>
              <a:t>2024/3/7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A3EE4-44DB-4C03-9891-057E14E247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7.png"/><Relationship Id="rId5" Type="http://schemas.openxmlformats.org/officeDocument/2006/relationships/diagramLayout" Target="../diagrams/layout1.xml"/><Relationship Id="rId10" Type="http://schemas.openxmlformats.org/officeDocument/2006/relationships/image" Target="../media/image16.png"/><Relationship Id="rId4" Type="http://schemas.openxmlformats.org/officeDocument/2006/relationships/diagramData" Target="../diagrams/data1.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1"/>
          <p:cNvSpPr txBox="1">
            <a:spLocks noChangeArrowheads="1"/>
          </p:cNvSpPr>
          <p:nvPr/>
        </p:nvSpPr>
        <p:spPr bwMode="auto">
          <a:xfrm>
            <a:off x="3322204" y="3774143"/>
            <a:ext cx="5331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Group: </a:t>
            </a:r>
            <a:r>
              <a:rPr lang="en-US" altLang="zh-CN" sz="2400" b="1" dirty="0" err="1">
                <a:solidFill>
                  <a:schemeClr val="tx1">
                    <a:lumMod val="50000"/>
                    <a:lumOff val="50000"/>
                  </a:schemeClr>
                </a:solidFill>
                <a:latin typeface="微软雅黑" panose="020B0503020204020204" pitchFamily="34" charset="-122"/>
                <a:ea typeface="微软雅黑" panose="020B0503020204020204" pitchFamily="34" charset="-122"/>
              </a:rPr>
              <a:t>Codeconomics</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6" name="组合 41"/>
          <p:cNvGrpSpPr/>
          <p:nvPr/>
        </p:nvGrpSpPr>
        <p:grpSpPr bwMode="auto">
          <a:xfrm>
            <a:off x="4205287" y="4194326"/>
            <a:ext cx="3708400" cy="1659924"/>
            <a:chOff x="4177578" y="2320246"/>
            <a:chExt cx="3708400" cy="1657701"/>
          </a:xfrm>
        </p:grpSpPr>
        <p:sp>
          <p:nvSpPr>
            <p:cNvPr id="17" name="文本框 31"/>
            <p:cNvSpPr txBox="1">
              <a:spLocks noChangeArrowheads="1"/>
            </p:cNvSpPr>
            <p:nvPr/>
          </p:nvSpPr>
          <p:spPr bwMode="auto">
            <a:xfrm>
              <a:off x="4177578" y="2656280"/>
              <a:ext cx="3708400" cy="132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GB" altLang="zh-CN" sz="1600" b="1" dirty="0" err="1">
                  <a:solidFill>
                    <a:schemeClr val="tx1">
                      <a:lumMod val="50000"/>
                      <a:lumOff val="50000"/>
                    </a:schemeClr>
                  </a:solidFill>
                  <a:latin typeface="微软雅黑" panose="020B0503020204020204" pitchFamily="34" charset="-122"/>
                  <a:ea typeface="微软雅黑" panose="020B0503020204020204" pitchFamily="34" charset="-122"/>
                </a:rPr>
                <a:t>Yuanhan</a:t>
              </a:r>
              <a:r>
                <a:rPr lang="en-GB"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Cui</a:t>
              </a:r>
            </a:p>
            <a:p>
              <a:pPr algn="ctr">
                <a:lnSpc>
                  <a:spcPct val="100000"/>
                </a:lnSpc>
                <a:spcBef>
                  <a:spcPct val="0"/>
                </a:spcBef>
                <a:buFontTx/>
                <a:buNone/>
              </a:pPr>
              <a:r>
                <a:rPr lang="en-GB" altLang="zh-CN" sz="1600" b="1" dirty="0">
                  <a:solidFill>
                    <a:schemeClr val="tx1">
                      <a:lumMod val="50000"/>
                      <a:lumOff val="50000"/>
                    </a:schemeClr>
                  </a:solidFill>
                  <a:latin typeface="微软雅黑" panose="020B0503020204020204" pitchFamily="34" charset="-122"/>
                  <a:ea typeface="微软雅黑" panose="020B0503020204020204" pitchFamily="34" charset="-122"/>
                </a:rPr>
                <a:t>Yu Hui </a:t>
              </a:r>
              <a:br>
                <a:rPr lang="en-GB" altLang="zh-CN" sz="1600" b="1" dirty="0">
                  <a:solidFill>
                    <a:schemeClr val="tx1">
                      <a:lumMod val="50000"/>
                      <a:lumOff val="50000"/>
                    </a:schemeClr>
                  </a:solidFill>
                  <a:latin typeface="微软雅黑" panose="020B0503020204020204" pitchFamily="34" charset="-122"/>
                  <a:ea typeface="微软雅黑" panose="020B0503020204020204" pitchFamily="34" charset="-122"/>
                </a:rPr>
              </a:br>
              <a:r>
                <a:rPr lang="en-GB" altLang="zh-CN" sz="1600" b="1" dirty="0" err="1">
                  <a:solidFill>
                    <a:schemeClr val="tx1">
                      <a:lumMod val="50000"/>
                      <a:lumOff val="50000"/>
                    </a:schemeClr>
                  </a:solidFill>
                  <a:latin typeface="微软雅黑" panose="020B0503020204020204" pitchFamily="34" charset="-122"/>
                  <a:ea typeface="微软雅黑" panose="020B0503020204020204" pitchFamily="34" charset="-122"/>
                </a:rPr>
                <a:t>Zhicheng</a:t>
              </a:r>
              <a:r>
                <a:rPr lang="en-GB" altLang="zh-CN" sz="1600" b="1" dirty="0">
                  <a:solidFill>
                    <a:schemeClr val="tx1">
                      <a:lumMod val="50000"/>
                      <a:lumOff val="50000"/>
                    </a:schemeClr>
                  </a:solidFill>
                  <a:latin typeface="微软雅黑" panose="020B0503020204020204" pitchFamily="34" charset="-122"/>
                  <a:ea typeface="微软雅黑" panose="020B0503020204020204" pitchFamily="34" charset="-122"/>
                </a:rPr>
                <a:t> You </a:t>
              </a:r>
              <a:br>
                <a:rPr lang="en-GB" altLang="zh-CN" sz="1600" b="1" dirty="0">
                  <a:solidFill>
                    <a:schemeClr val="tx1">
                      <a:lumMod val="50000"/>
                      <a:lumOff val="50000"/>
                    </a:schemeClr>
                  </a:solidFill>
                  <a:latin typeface="微软雅黑" panose="020B0503020204020204" pitchFamily="34" charset="-122"/>
                  <a:ea typeface="微软雅黑" panose="020B0503020204020204" pitchFamily="34" charset="-122"/>
                </a:rPr>
              </a:br>
              <a:r>
                <a:rPr lang="en-GB" altLang="zh-CN" sz="1600" b="1" dirty="0">
                  <a:solidFill>
                    <a:schemeClr val="tx1">
                      <a:lumMod val="50000"/>
                      <a:lumOff val="50000"/>
                    </a:schemeClr>
                  </a:solidFill>
                  <a:latin typeface="微软雅黑" panose="020B0503020204020204" pitchFamily="34" charset="-122"/>
                  <a:ea typeface="微软雅黑" panose="020B0503020204020204" pitchFamily="34" charset="-122"/>
                </a:rPr>
                <a:t>Jiale Zhou</a:t>
              </a:r>
            </a:p>
            <a:p>
              <a:pPr algn="ctr">
                <a:lnSpc>
                  <a:spcPct val="100000"/>
                </a:lnSpc>
                <a:spcBef>
                  <a:spcPct val="0"/>
                </a:spcBef>
                <a:buFontTx/>
                <a:buNone/>
              </a:pP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379191" y="2320246"/>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sp>
        <p:nvSpPr>
          <p:cNvPr id="5" name="文本框 30"/>
          <p:cNvSpPr txBox="1">
            <a:spLocks noChangeArrowheads="1"/>
          </p:cNvSpPr>
          <p:nvPr/>
        </p:nvSpPr>
        <p:spPr bwMode="auto">
          <a:xfrm>
            <a:off x="835256" y="2276742"/>
            <a:ext cx="10930270"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GB" altLang="zh-CN" sz="4000" b="1" dirty="0">
                <a:solidFill>
                  <a:schemeClr val="tx1">
                    <a:lumMod val="50000"/>
                    <a:lumOff val="50000"/>
                  </a:schemeClr>
                </a:solidFill>
                <a:latin typeface="微软雅黑" panose="020B0503020204020204" pitchFamily="34" charset="-122"/>
                <a:ea typeface="微软雅黑" panose="020B0503020204020204" pitchFamily="34" charset="-122"/>
              </a:rPr>
              <a:t>Exploring ESG Sentiment and Financial Performance</a:t>
            </a:r>
          </a:p>
          <a:p>
            <a:pPr algn="ct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rotWithShape="1">
          <a:blip r:embed="rId3" cstate="screen"/>
          <a:srcRect/>
          <a:stretch>
            <a:fillRect/>
          </a:stretch>
        </p:blipFill>
        <p:spPr>
          <a:xfrm>
            <a:off x="6971939" y="3860756"/>
            <a:ext cx="5331691" cy="3091093"/>
          </a:xfrm>
          <a:prstGeom prst="rect">
            <a:avLst/>
          </a:prstGeom>
        </p:spPr>
      </p:pic>
      <p:pic>
        <p:nvPicPr>
          <p:cNvPr id="37" name="图片 36"/>
          <p:cNvPicPr>
            <a:picLocks noChangeAspect="1"/>
          </p:cNvPicPr>
          <p:nvPr/>
        </p:nvPicPr>
        <p:blipFill rotWithShape="1">
          <a:blip r:embed="rId4" cstate="screen"/>
          <a:srcRect/>
          <a:stretch>
            <a:fillRect/>
          </a:stretch>
        </p:blipFill>
        <p:spPr>
          <a:xfrm>
            <a:off x="-850604" y="-474671"/>
            <a:ext cx="6542190" cy="2971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8" y="333477"/>
            <a:ext cx="1031786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collection</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process</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soup</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and</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retrieve</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ESG</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26" name="Diagram 25">
            <a:extLst>
              <a:ext uri="{FF2B5EF4-FFF2-40B4-BE49-F238E27FC236}">
                <a16:creationId xmlns:a16="http://schemas.microsoft.com/office/drawing/2014/main" id="{8DC29F17-A67C-6E43-1BDD-C7D4109A5AE1}"/>
              </a:ext>
            </a:extLst>
          </p:cNvPr>
          <p:cNvGraphicFramePr/>
          <p:nvPr>
            <p:extLst>
              <p:ext uri="{D42A27DB-BD31-4B8C-83A1-F6EECF244321}">
                <p14:modId xmlns:p14="http://schemas.microsoft.com/office/powerpoint/2010/main" val="3844433647"/>
              </p:ext>
            </p:extLst>
          </p:nvPr>
        </p:nvGraphicFramePr>
        <p:xfrm>
          <a:off x="1884218" y="636008"/>
          <a:ext cx="9310255"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TextBox 27">
            <a:extLst>
              <a:ext uri="{FF2B5EF4-FFF2-40B4-BE49-F238E27FC236}">
                <a16:creationId xmlns:a16="http://schemas.microsoft.com/office/drawing/2014/main" id="{FB633CA1-1646-97C7-E379-3A752736FB36}"/>
              </a:ext>
            </a:extLst>
          </p:cNvPr>
          <p:cNvSpPr txBox="1"/>
          <p:nvPr/>
        </p:nvSpPr>
        <p:spPr>
          <a:xfrm>
            <a:off x="2586903" y="3835968"/>
            <a:ext cx="6414655" cy="252376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Calibri"/>
                <a:ea typeface="Times New Roman" panose="02020603050405020304" pitchFamily="18" charset="0"/>
                <a:cs typeface="SimSun" panose="02010600030101010101" pitchFamily="2" charset="-122"/>
              </a:rPr>
              <a:t>For data in </a:t>
            </a:r>
            <a:r>
              <a:rPr kumimoji="0" lang="en-US" sz="2000" b="1" i="0" u="none" strike="noStrike" kern="1200" cap="none" spc="0" normalizeH="0" baseline="0" noProof="0" dirty="0" err="1">
                <a:ln>
                  <a:noFill/>
                </a:ln>
                <a:solidFill>
                  <a:prstClr val="black">
                    <a:lumMod val="65000"/>
                    <a:lumOff val="35000"/>
                  </a:prstClr>
                </a:solidFill>
                <a:effectLst/>
                <a:uLnTx/>
                <a:uFillTx/>
                <a:latin typeface="Calibri"/>
                <a:ea typeface="Times New Roman" panose="02020603050405020304" pitchFamily="18" charset="0"/>
                <a:cs typeface="SimSun" panose="02010600030101010101" pitchFamily="2" charset="-122"/>
              </a:rPr>
              <a:t>Obris</a:t>
            </a:r>
            <a:r>
              <a:rPr kumimoji="0" lang="en-US" sz="2000" b="0" i="0" u="none" strike="noStrike" kern="1200" cap="none" spc="0" normalizeH="0" baseline="0" noProof="0" dirty="0">
                <a:ln>
                  <a:noFill/>
                </a:ln>
                <a:solidFill>
                  <a:prstClr val="black">
                    <a:lumMod val="65000"/>
                    <a:lumOff val="35000"/>
                  </a:prstClr>
                </a:solidFill>
                <a:effectLst/>
                <a:uLnTx/>
                <a:uFillTx/>
                <a:latin typeface="Calibri"/>
                <a:ea typeface="Times New Roman" panose="02020603050405020304" pitchFamily="18" charset="0"/>
                <a:cs typeface="SimSun" panose="02010600030101010101" pitchFamily="2" charset="-122"/>
              </a:rPr>
              <a:t>, </a:t>
            </a:r>
            <a:r>
              <a:rPr kumimoji="0" lang="en-US" sz="2000" b="0" i="0" u="none" strike="noStrike" kern="1200" cap="none" spc="0" normalizeH="0" baseline="0" noProof="0" dirty="0">
                <a:ln>
                  <a:noFill/>
                </a:ln>
                <a:solidFill>
                  <a:prstClr val="black">
                    <a:lumMod val="65000"/>
                    <a:lumOff val="35000"/>
                  </a:prstClr>
                </a:solidFill>
                <a:effectLst/>
                <a:uLnTx/>
                <a:uFillTx/>
                <a:latin typeface="Calibri"/>
                <a:ea typeface="Times New Roman" panose="02020603050405020304" pitchFamily="18" charset="0"/>
                <a:cs typeface="+mn-cs"/>
              </a:rPr>
              <a:t>we collected financial data of 10529 companies in the US as of 2023 (we added filter conditions including public limited companies, with size classifications as very large, and are still active in the market).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Calibri"/>
                <a:ea typeface="Times New Roman" panose="02020603050405020304" pitchFamily="18" charset="0"/>
                <a:cs typeface="SimSun" panose="02010600030101010101" pitchFamily="2" charset="-122"/>
              </a:rPr>
              <a:t>For ESG content in Edgar</a:t>
            </a:r>
            <a:r>
              <a:rPr kumimoji="0" lang="en-US" sz="2000" b="0" i="0" u="none" strike="noStrike" kern="1200" cap="none" spc="0" normalizeH="0" baseline="0" noProof="0" dirty="0">
                <a:ln>
                  <a:noFill/>
                </a:ln>
                <a:solidFill>
                  <a:prstClr val="black">
                    <a:lumMod val="65000"/>
                    <a:lumOff val="35000"/>
                  </a:prstClr>
                </a:solidFill>
                <a:effectLst/>
                <a:uLnTx/>
                <a:uFillTx/>
                <a:latin typeface="Calibri"/>
                <a:ea typeface="Times New Roman" panose="02020603050405020304" pitchFamily="18" charset="0"/>
                <a:cs typeface="SimSun" panose="02010600030101010101" pitchFamily="2" charset="-122"/>
              </a:rPr>
              <a:t>, we finally collected data from 8517 companies that release financial reports last year. </a:t>
            </a:r>
            <a:endParaRPr kumimoji="0" lang="en-US" sz="2000" b="0" i="0" u="none" strike="noStrike" kern="1200" cap="none" spc="0" normalizeH="0" baseline="0" noProof="0" dirty="0">
              <a:ln>
                <a:noFill/>
              </a:ln>
              <a:solidFill>
                <a:prstClr val="black">
                  <a:lumMod val="65000"/>
                  <a:lumOff val="35000"/>
                </a:prstClr>
              </a:solidFill>
              <a:effectLst/>
              <a:uLnTx/>
              <a:uFillTx/>
              <a:latin typeface="Calibri"/>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8" y="333477"/>
            <a:ext cx="80984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 cleaning and wrangling </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直接连接符 24"/>
          <p:cNvSpPr>
            <a:spLocks noChangeShapeType="1"/>
          </p:cNvSpPr>
          <p:nvPr/>
        </p:nvSpPr>
        <p:spPr bwMode="auto">
          <a:xfrm flipH="1">
            <a:off x="3365614" y="2814868"/>
            <a:ext cx="1049477"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tabLst/>
              <a:defRPr/>
            </a:pPr>
            <a:endParaRPr kumimoji="0" lang="zh-CN" altLang="en-US" sz="1800" b="0" i="0" u="none" strike="noStrike" kern="0" cap="none" spc="0" normalizeH="0" baseline="0" noProof="0">
              <a:ln>
                <a:noFill/>
              </a:ln>
              <a:solidFill>
                <a:srgbClr val="C0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 name="TextBox 13"/>
          <p:cNvSpPr txBox="1"/>
          <p:nvPr/>
        </p:nvSpPr>
        <p:spPr>
          <a:xfrm>
            <a:off x="949907" y="2525114"/>
            <a:ext cx="2282350" cy="1526572"/>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00000"/>
              </a:lnSpc>
              <a:spcBef>
                <a:spcPct val="20000"/>
              </a:spcBef>
              <a:spcAft>
                <a:spcPts val="0"/>
              </a:spcAft>
              <a:buClrTx/>
              <a:buSzTx/>
              <a:buFontTx/>
              <a:buNone/>
              <a:tabLst/>
              <a:defRPr/>
            </a:pP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Remove</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rows</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that</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contains</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NA</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values</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in</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financial</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metrics</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data</a:t>
            </a:r>
          </a:p>
          <a:p>
            <a:pPr marL="0" marR="0" lvl="0" indent="0" algn="r" defTabSz="1216660"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endParaRPr kumimoji="0" lang="en-US" sz="16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9" name="TextBox 13"/>
          <p:cNvSpPr txBox="1"/>
          <p:nvPr/>
        </p:nvSpPr>
        <p:spPr>
          <a:xfrm>
            <a:off x="1339224" y="4711033"/>
            <a:ext cx="2560210" cy="1538883"/>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00000"/>
              </a:lnSpc>
              <a:spcBef>
                <a:spcPct val="20000"/>
              </a:spcBef>
              <a:spcAft>
                <a:spcPts val="0"/>
              </a:spcAft>
              <a:buClrTx/>
              <a:buSzTx/>
              <a:buFontTx/>
              <a:buNone/>
              <a:tabLst/>
              <a:defRPr/>
            </a:pP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P</a:t>
            </a:r>
            <a:r>
              <a:rPr kumimoji="0" 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sym typeface="Arial" panose="020B0604020202090204" pitchFamily="34" charset="0"/>
              </a:rPr>
              <a:t>rocess </a:t>
            </a:r>
            <a:r>
              <a:rPr kumimoji="0" lang="en-US" sz="2000" b="1" i="0" u="none" strike="noStrike" kern="1200" cap="none" spc="0" normalizeH="0" baseline="0" noProof="0" dirty="0" err="1">
                <a:ln>
                  <a:noFill/>
                </a:ln>
                <a:solidFill>
                  <a:srgbClr val="445469"/>
                </a:solidFill>
                <a:effectLst/>
                <a:uLnTx/>
                <a:uFillTx/>
                <a:latin typeface="Arial" panose="020B0604020202090204" pitchFamily="34" charset="0"/>
                <a:ea typeface="微软雅黑" panose="020B0503020204020204" pitchFamily="34" charset="-122"/>
                <a:sym typeface="Arial" panose="020B0604020202090204" pitchFamily="34" charset="0"/>
              </a:rPr>
              <a:t>esg</a:t>
            </a:r>
            <a:r>
              <a:rPr kumimoji="0" 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sym typeface="Arial" panose="020B0604020202090204" pitchFamily="34" charset="0"/>
              </a:rPr>
              <a:t> string data by by removing punctuation, special characters, and </a:t>
            </a:r>
            <a:r>
              <a:rPr kumimoji="0" lang="en-US" sz="2000" b="1" i="0" u="none" strike="noStrike" kern="1200" cap="none" spc="0" normalizeH="0" baseline="0" noProof="0" dirty="0" err="1">
                <a:ln>
                  <a:noFill/>
                </a:ln>
                <a:solidFill>
                  <a:srgbClr val="445469"/>
                </a:solidFill>
                <a:effectLst/>
                <a:uLnTx/>
                <a:uFillTx/>
                <a:latin typeface="Arial" panose="020B0604020202090204" pitchFamily="34" charset="0"/>
                <a:ea typeface="微软雅黑" panose="020B0503020204020204" pitchFamily="34" charset="-122"/>
                <a:sym typeface="Arial" panose="020B0604020202090204" pitchFamily="34" charset="0"/>
              </a:rPr>
              <a:t>stopwords</a:t>
            </a:r>
            <a:r>
              <a:rPr kumimoji="0" 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sym typeface="Arial" panose="020B0604020202090204" pitchFamily="34" charset="0"/>
              </a:rPr>
              <a:t> </a:t>
            </a:r>
          </a:p>
        </p:txBody>
      </p:sp>
      <p:sp>
        <p:nvSpPr>
          <p:cNvPr id="11" name="TextBox 13"/>
          <p:cNvSpPr txBox="1"/>
          <p:nvPr/>
        </p:nvSpPr>
        <p:spPr>
          <a:xfrm>
            <a:off x="8727815" y="3079964"/>
            <a:ext cx="1952995" cy="121879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00000"/>
              </a:lnSpc>
              <a:spcBef>
                <a:spcPct val="20000"/>
              </a:spcBef>
              <a:spcAft>
                <a:spcPts val="0"/>
              </a:spcAft>
              <a:buClrTx/>
              <a:buSzTx/>
              <a:buFontTx/>
              <a:buNone/>
              <a:tabLst/>
              <a:defRPr/>
            </a:pP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Matching</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data:</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CIK</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number</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as</a:t>
            </a:r>
            <a:r>
              <a:rPr kumimoji="0" lang="zh-CN" alt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identifier</a:t>
            </a:r>
            <a:endParaRPr kumimoji="0" lang="en-US" sz="20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sym typeface="Arial" panose="020B0604020202090204" pitchFamily="34" charset="0"/>
            </a:endParaRPr>
          </a:p>
          <a:p>
            <a:pPr marL="0" marR="0" lvl="0" indent="0" algn="l" defTabSz="1216660" rtl="0" eaLnBrk="1" fontAlgn="auto" latinLnBrk="0" hangingPunct="1">
              <a:lnSpc>
                <a:spcPct val="100000"/>
              </a:lnSpc>
              <a:spcBef>
                <a:spcPct val="20000"/>
              </a:spcBef>
              <a:spcAft>
                <a:spcPts val="0"/>
              </a:spcAft>
              <a:buClrTx/>
              <a:buSzTx/>
              <a:buFontTx/>
              <a:buNone/>
              <a:tabLst/>
              <a:defRPr/>
            </a:pPr>
            <a:endParaRPr kumimoji="0" lang="en-US" sz="16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grpSp>
        <p:nvGrpSpPr>
          <p:cNvPr id="15" name="组合 14"/>
          <p:cNvGrpSpPr/>
          <p:nvPr/>
        </p:nvGrpSpPr>
        <p:grpSpPr>
          <a:xfrm>
            <a:off x="4111484" y="1730994"/>
            <a:ext cx="4422378" cy="3426924"/>
            <a:chOff x="3982894" y="2116760"/>
            <a:chExt cx="4422378" cy="3426924"/>
          </a:xfrm>
        </p:grpSpPr>
        <p:sp>
          <p:nvSpPr>
            <p:cNvPr id="16" name="新月形 15"/>
            <p:cNvSpPr>
              <a:spLocks noChangeArrowheads="1"/>
            </p:cNvSpPr>
            <p:nvPr/>
          </p:nvSpPr>
          <p:spPr bwMode="auto">
            <a:xfrm rot="20751297">
              <a:off x="4135031" y="2357135"/>
              <a:ext cx="1589498" cy="3177739"/>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新月形 16"/>
            <p:cNvSpPr>
              <a:spLocks noChangeArrowheads="1"/>
            </p:cNvSpPr>
            <p:nvPr/>
          </p:nvSpPr>
          <p:spPr bwMode="auto">
            <a:xfrm rot="4551297">
              <a:off x="4949287" y="1322640"/>
              <a:ext cx="1588240" cy="3176480"/>
            </a:xfrm>
            <a:prstGeom prst="moon">
              <a:avLst>
                <a:gd name="adj" fmla="val 15190"/>
              </a:avLst>
            </a:prstGeom>
            <a:solidFill>
              <a:srgbClr val="03715B"/>
            </a:solidFill>
            <a:ln w="3175" cmpd="sng">
              <a:solidFill>
                <a:srgbClr val="F8F8F8"/>
              </a:solidFill>
              <a:miter lim="800000"/>
            </a:ln>
          </p:spPr>
          <p:txBody>
            <a:bodyPr anchor="ct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新月形 17"/>
            <p:cNvSpPr>
              <a:spLocks noChangeArrowheads="1"/>
            </p:cNvSpPr>
            <p:nvPr/>
          </p:nvSpPr>
          <p:spPr bwMode="auto">
            <a:xfrm rot="9951297">
              <a:off x="5985041" y="2136896"/>
              <a:ext cx="1589498" cy="3177738"/>
            </a:xfrm>
            <a:prstGeom prst="moon">
              <a:avLst>
                <a:gd name="adj" fmla="val 15190"/>
              </a:avLst>
            </a:prstGeom>
            <a:solidFill>
              <a:srgbClr val="6A6A6A"/>
            </a:solidFill>
            <a:ln w="3175" cmpd="sng">
              <a:solidFill>
                <a:srgbClr val="F8F8F8"/>
              </a:solidFill>
              <a:miter lim="800000"/>
            </a:ln>
          </p:spPr>
          <p:txBody>
            <a:bodyPr anchor="ct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新月形 18"/>
            <p:cNvSpPr>
              <a:spLocks noChangeArrowheads="1"/>
            </p:cNvSpPr>
            <p:nvPr/>
          </p:nvSpPr>
          <p:spPr bwMode="auto">
            <a:xfrm rot="15351297">
              <a:off x="5184628" y="3160065"/>
              <a:ext cx="1589498" cy="3177739"/>
            </a:xfrm>
            <a:prstGeom prst="moon">
              <a:avLst>
                <a:gd name="adj" fmla="val 15190"/>
              </a:avLst>
            </a:prstGeom>
            <a:solidFill>
              <a:srgbClr val="03715B"/>
            </a:solidFill>
            <a:ln w="3175" cmpd="sng">
              <a:solidFill>
                <a:srgbClr val="F8F8F8"/>
              </a:solidFill>
              <a:miter lim="800000"/>
            </a:ln>
          </p:spPr>
          <p:txBody>
            <a:bodyPr anchor="ct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TextBox 11"/>
            <p:cNvSpPr>
              <a:spLocks noChangeArrowheads="1"/>
            </p:cNvSpPr>
            <p:nvPr/>
          </p:nvSpPr>
          <p:spPr bwMode="auto">
            <a:xfrm flipH="1">
              <a:off x="4848013" y="3158957"/>
              <a:ext cx="211194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tabLst/>
                <a:defRPr/>
              </a:pPr>
              <a:r>
                <a:rPr kumimoji="0" lang="en-US" altLang="zh-CN" sz="24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Data</a:t>
              </a:r>
              <a:r>
                <a:rPr kumimoji="0" lang="zh-CN" altLang="en-US" sz="24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4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cleaning</a:t>
              </a:r>
              <a:r>
                <a:rPr kumimoji="0" lang="zh-CN" altLang="en-US" sz="24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4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and</a:t>
              </a:r>
              <a:r>
                <a:rPr kumimoji="0" lang="zh-CN" altLang="en-US" sz="24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 </a:t>
              </a:r>
              <a:r>
                <a:rPr kumimoji="0" lang="en-US" altLang="zh-CN" sz="24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matching</a:t>
              </a:r>
              <a:endParaRPr kumimoji="0" lang="en-US" sz="2400" b="1" i="0" u="none" strike="noStrike" kern="1200" cap="none" spc="0" normalizeH="0" baseline="0" noProof="0" dirty="0">
                <a:ln>
                  <a:noFill/>
                </a:ln>
                <a:solidFill>
                  <a:srgbClr val="445469"/>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21" name="直接连接符 24"/>
            <p:cNvSpPr>
              <a:spLocks noChangeShapeType="1"/>
            </p:cNvSpPr>
            <p:nvPr/>
          </p:nvSpPr>
          <p:spPr bwMode="auto">
            <a:xfrm flipH="1">
              <a:off x="3982894" y="5343020"/>
              <a:ext cx="1033060"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tabLst/>
                <a:defRPr/>
              </a:pPr>
              <a:endParaRPr kumimoji="0" lang="zh-CN" altLang="en-US" sz="1800" b="0" i="0" u="none" strike="noStrike" kern="0" cap="none" spc="0" normalizeH="0" baseline="0" noProof="0">
                <a:ln>
                  <a:noFill/>
                </a:ln>
                <a:solidFill>
                  <a:srgbClr val="C0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直接连接符 24"/>
            <p:cNvSpPr>
              <a:spLocks noChangeShapeType="1"/>
            </p:cNvSpPr>
            <p:nvPr/>
          </p:nvSpPr>
          <p:spPr bwMode="auto">
            <a:xfrm flipH="1">
              <a:off x="7372212" y="3756617"/>
              <a:ext cx="1033060"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tabLst/>
                <a:defRPr/>
              </a:pPr>
              <a:endParaRPr kumimoji="0" lang="zh-CN" altLang="en-US" sz="1800" b="0" i="0" u="none" strike="noStrike" kern="0" cap="none" spc="0" normalizeH="0" baseline="0" noProof="0" dirty="0">
                <a:ln>
                  <a:noFill/>
                </a:ln>
                <a:solidFill>
                  <a:srgbClr val="C0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par>
                          <p:cTn id="8" fill="hold">
                            <p:stCondLst>
                              <p:cond delay="20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2500"/>
                            </p:stCondLst>
                            <p:childTnLst>
                              <p:par>
                                <p:cTn id="13" presetID="22" presetClass="entr" presetSubtype="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3000"/>
                            </p:stCondLst>
                            <p:childTnLst>
                              <p:par>
                                <p:cTn id="17" presetID="22" presetClass="entr" presetSubtype="2"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8" y="333477"/>
            <a:ext cx="80984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Final</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Output</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Picture 1">
            <a:extLst>
              <a:ext uri="{FF2B5EF4-FFF2-40B4-BE49-F238E27FC236}">
                <a16:creationId xmlns:a16="http://schemas.microsoft.com/office/drawing/2014/main" id="{E3465DE8-E191-8788-2650-DDC07BF984B7}"/>
              </a:ext>
            </a:extLst>
          </p:cNvPr>
          <p:cNvPicPr>
            <a:picLocks noChangeAspect="1"/>
          </p:cNvPicPr>
          <p:nvPr/>
        </p:nvPicPr>
        <p:blipFill>
          <a:blip r:embed="rId4"/>
          <a:stretch>
            <a:fillRect/>
          </a:stretch>
        </p:blipFill>
        <p:spPr>
          <a:xfrm>
            <a:off x="108108" y="1926133"/>
            <a:ext cx="11975784" cy="1285990"/>
          </a:xfrm>
          <a:prstGeom prst="rect">
            <a:avLst/>
          </a:prstGeom>
        </p:spPr>
      </p:pic>
      <p:sp>
        <p:nvSpPr>
          <p:cNvPr id="3" name="TextBox 2">
            <a:extLst>
              <a:ext uri="{FF2B5EF4-FFF2-40B4-BE49-F238E27FC236}">
                <a16:creationId xmlns:a16="http://schemas.microsoft.com/office/drawing/2014/main" id="{5CF1DFE7-9088-816D-DFD1-11D1BADBBB7B}"/>
              </a:ext>
            </a:extLst>
          </p:cNvPr>
          <p:cNvSpPr txBox="1"/>
          <p:nvPr/>
        </p:nvSpPr>
        <p:spPr>
          <a:xfrm>
            <a:off x="1814732" y="3953022"/>
            <a:ext cx="4923694" cy="1200329"/>
          </a:xfrm>
          <a:prstGeom prst="rect">
            <a:avLst/>
          </a:prstGeom>
          <a:noFill/>
        </p:spPr>
        <p:txBody>
          <a:bodyPr wrap="square" rtlCol="0">
            <a:spAutoFit/>
          </a:bodyPr>
          <a:lstStyle/>
          <a:p>
            <a:r>
              <a:rPr lang="en-US" sz="1800" b="1" dirty="0">
                <a:effectLst/>
                <a:ea typeface="Times New Roman" panose="02020603050405020304" pitchFamily="18" charset="0"/>
                <a:cs typeface="SimSun" panose="02010600030101010101" pitchFamily="2" charset="-122"/>
              </a:rPr>
              <a:t>1153 company’s data of financial metrics (ROE and Solvency ratio as profitability and risk indicator, total asset as control variable) and corresponding</a:t>
            </a:r>
            <a:r>
              <a:rPr lang="zh-CN" altLang="en-US" sz="1800" b="1" dirty="0">
                <a:effectLst/>
                <a:ea typeface="Times New Roman" panose="02020603050405020304" pitchFamily="18" charset="0"/>
                <a:cs typeface="SimSun" panose="02010600030101010101" pitchFamily="2" charset="-122"/>
              </a:rPr>
              <a:t> </a:t>
            </a:r>
            <a:r>
              <a:rPr lang="en-US" sz="1800" b="1" dirty="0">
                <a:effectLst/>
                <a:ea typeface="Times New Roman" panose="02020603050405020304" pitchFamily="18" charset="0"/>
                <a:cs typeface="SimSun" panose="02010600030101010101" pitchFamily="2" charset="-122"/>
              </a:rPr>
              <a:t>cleaned</a:t>
            </a:r>
            <a:r>
              <a:rPr lang="zh-CN" altLang="en-US" sz="1800" b="1" dirty="0">
                <a:effectLst/>
                <a:ea typeface="Times New Roman" panose="02020603050405020304" pitchFamily="18" charset="0"/>
                <a:cs typeface="SimSun" panose="02010600030101010101" pitchFamily="2" charset="-122"/>
              </a:rPr>
              <a:t> </a:t>
            </a:r>
            <a:r>
              <a:rPr lang="en-US" sz="1800" b="1" dirty="0">
                <a:effectLst/>
                <a:ea typeface="Times New Roman" panose="02020603050405020304" pitchFamily="18" charset="0"/>
                <a:cs typeface="SimSun" panose="02010600030101010101" pitchFamily="2" charset="-122"/>
              </a:rPr>
              <a:t>ESG content.</a:t>
            </a:r>
            <a:r>
              <a:rPr lang="en-US" sz="1800" b="1" dirty="0">
                <a:effectLst/>
                <a:ea typeface="Times New Roman" panose="02020603050405020304" pitchFamily="18" charset="0"/>
              </a:rPr>
              <a:t> </a:t>
            </a:r>
            <a:endParaRPr lang="en-US" b="1" dirty="0"/>
          </a:p>
        </p:txBody>
      </p:sp>
    </p:spTree>
    <p:extLst>
      <p:ext uri="{BB962C8B-B14F-4D97-AF65-F5344CB8AC3E}">
        <p14:creationId xmlns:p14="http://schemas.microsoft.com/office/powerpoint/2010/main" val="710193607"/>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cstate="screen"/>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03</a:t>
              </a:r>
              <a:endParaRPr kumimoji="0" lang="zh-CN" altLang="en-US" sz="16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8" name="组合 7"/>
          <p:cNvGrpSpPr/>
          <p:nvPr/>
        </p:nvGrpSpPr>
        <p:grpSpPr>
          <a:xfrm>
            <a:off x="5398000" y="2702971"/>
            <a:ext cx="7090449" cy="2104989"/>
            <a:chOff x="6400083" y="2708275"/>
            <a:chExt cx="5726834" cy="1974215"/>
          </a:xfrm>
        </p:grpSpPr>
        <p:grpSp>
          <p:nvGrpSpPr>
            <p:cNvPr id="13" name="组合 2"/>
            <p:cNvGrpSpPr/>
            <p:nvPr/>
          </p:nvGrpSpPr>
          <p:grpSpPr bwMode="auto">
            <a:xfrm>
              <a:off x="6888163" y="3098799"/>
              <a:ext cx="4900564" cy="1200329"/>
              <a:chOff x="322440" y="4184903"/>
              <a:chExt cx="4900847" cy="1200735"/>
            </a:xfrm>
          </p:grpSpPr>
          <p:sp>
            <p:nvSpPr>
              <p:cNvPr id="14" name="文本框 13"/>
              <p:cNvSpPr txBox="1"/>
              <p:nvPr/>
            </p:nvSpPr>
            <p:spPr>
              <a:xfrm>
                <a:off x="1198791" y="4184903"/>
                <a:ext cx="4024496" cy="120073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black">
                        <a:lumMod val="65000"/>
                        <a:lumOff val="35000"/>
                      </a:prstClr>
                    </a:solidFill>
                    <a:effectLst/>
                    <a:uLnTx/>
                    <a:uFillTx/>
                    <a:latin typeface="Microsoft YaHei" panose="020B0503020204020204" pitchFamily="34" charset="-122"/>
                    <a:ea typeface="Microsoft YaHei" panose="020B0503020204020204" pitchFamily="34" charset="-122"/>
                    <a:cs typeface="+mn-cs"/>
                  </a:rPr>
                  <a:t>Sentimental Analysis</a:t>
                </a:r>
              </a:p>
            </p:txBody>
          </p:sp>
          <p:grpSp>
            <p:nvGrpSpPr>
              <p:cNvPr id="15" name="组合 4"/>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 name="矩形 33"/>
            <p:cNvSpPr>
              <a:spLocks noChangeArrowheads="1"/>
            </p:cNvSpPr>
            <p:nvPr/>
          </p:nvSpPr>
          <p:spPr bwMode="auto">
            <a:xfrm>
              <a:off x="6400083" y="4467225"/>
              <a:ext cx="5726834"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SimSun" pitchFamily="2" charset="-122"/>
                </a:defRPr>
              </a:lvl1pPr>
              <a:lvl2pPr marL="742950" indent="-285750" defTabSz="1216025">
                <a:defRPr>
                  <a:solidFill>
                    <a:schemeClr val="tx1"/>
                  </a:solidFill>
                  <a:latin typeface="Calibri" panose="020F0502020204030204" pitchFamily="34" charset="0"/>
                  <a:ea typeface="SimSun" pitchFamily="2" charset="-122"/>
                </a:defRPr>
              </a:lvl2pPr>
              <a:lvl3pPr marL="1143000" indent="-228600" defTabSz="1216025">
                <a:defRPr>
                  <a:solidFill>
                    <a:schemeClr val="tx1"/>
                  </a:solidFill>
                  <a:latin typeface="Calibri" panose="020F0502020204030204" pitchFamily="34" charset="0"/>
                  <a:ea typeface="SimSun" pitchFamily="2" charset="-122"/>
                </a:defRPr>
              </a:lvl3pPr>
              <a:lvl4pPr marL="1600200" indent="-228600" defTabSz="1216025">
                <a:defRPr>
                  <a:solidFill>
                    <a:schemeClr val="tx1"/>
                  </a:solidFill>
                  <a:latin typeface="Calibri" panose="020F0502020204030204" pitchFamily="34" charset="0"/>
                  <a:ea typeface="SimSun" pitchFamily="2" charset="-122"/>
                </a:defRPr>
              </a:lvl4pPr>
              <a:lvl5pPr marL="2057400" indent="-228600" defTabSz="1216025">
                <a:defRPr>
                  <a:solidFill>
                    <a:schemeClr val="tx1"/>
                  </a:solidFill>
                  <a:latin typeface="Calibri" panose="020F0502020204030204" pitchFamily="34" charset="0"/>
                  <a:ea typeface="SimSun"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SimSun"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SimSun"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SimSun"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SimSun" pitchFamily="2" charset="-122"/>
                </a:defRPr>
              </a:lvl9pPr>
            </a:lstStyle>
            <a:p>
              <a:pPr marL="0" marR="0" lvl="0" indent="0" algn="ctr" defTabSz="1216025" rtl="0" eaLnBrk="1" fontAlgn="auto" latinLnBrk="0" hangingPunct="1">
                <a:lnSpc>
                  <a:spcPct val="100000"/>
                </a:lnSpc>
                <a:spcBef>
                  <a:spcPct val="20000"/>
                </a:spcBef>
                <a:spcAft>
                  <a:spcPts val="0"/>
                </a:spcAft>
                <a:buClrTx/>
                <a:buSzTx/>
                <a:buFontTx/>
                <a:buNone/>
                <a:tabLst/>
                <a:defRPr/>
              </a:pPr>
              <a:endParaRPr kumimoji="0" lang="en-US" sz="1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300" y="333375"/>
            <a:ext cx="471233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sym typeface="+mn-ea"/>
              </a:rPr>
              <a:t>Data Analysis - Overview</a:t>
            </a:r>
          </a:p>
        </p:txBody>
      </p:sp>
      <p:grpSp>
        <p:nvGrpSpPr>
          <p:cNvPr id="6" name="组合 5"/>
          <p:cNvGrpSpPr/>
          <p:nvPr/>
        </p:nvGrpSpPr>
        <p:grpSpPr>
          <a:xfrm>
            <a:off x="1165164" y="2034207"/>
            <a:ext cx="4443095" cy="3790860"/>
            <a:chOff x="1291009" y="4589516"/>
            <a:chExt cx="4443095" cy="1703705"/>
          </a:xfrm>
        </p:grpSpPr>
        <p:sp>
          <p:nvSpPr>
            <p:cNvPr id="7" name="圆角矩形 6"/>
            <p:cNvSpPr/>
            <p:nvPr/>
          </p:nvSpPr>
          <p:spPr>
            <a:xfrm>
              <a:off x="1291009" y="4858121"/>
              <a:ext cx="4443095" cy="143510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矩形 7"/>
            <p:cNvSpPr/>
            <p:nvPr/>
          </p:nvSpPr>
          <p:spPr>
            <a:xfrm>
              <a:off x="1581067" y="5304542"/>
              <a:ext cx="3923980" cy="575353"/>
            </a:xfrm>
            <a:prstGeom prst="rect">
              <a:avLst/>
            </a:prstGeom>
          </p:spPr>
          <p:txBody>
            <a:bodyPr wrap="square">
              <a:spAutoFit/>
            </a:bodyPr>
            <a:lstStyle/>
            <a:p>
              <a:pPr marL="0" marR="0" lvl="0" indent="0" algn="ctr" defTabSz="1216660" rtl="0" eaLnBrk="1" fontAlgn="auto" latinLnBrk="0" hangingPunct="1">
                <a:lnSpc>
                  <a:spcPct val="12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rgbClr val="445469"/>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Get the sentiment score </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rgbClr val="445469"/>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for the regression equation.</a:t>
              </a:r>
            </a:p>
          </p:txBody>
        </p:sp>
        <p:sp>
          <p:nvSpPr>
            <p:cNvPr id="9" name="圆角矩形 8"/>
            <p:cNvSpPr/>
            <p:nvPr/>
          </p:nvSpPr>
          <p:spPr>
            <a:xfrm>
              <a:off x="2404799" y="4589516"/>
              <a:ext cx="2215515" cy="472893"/>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文本框 9"/>
            <p:cNvSpPr txBox="1"/>
            <p:nvPr/>
          </p:nvSpPr>
          <p:spPr>
            <a:xfrm>
              <a:off x="2560866" y="4639314"/>
              <a:ext cx="1890455" cy="472893"/>
            </a:xfrm>
            <a:prstGeom prst="rect">
              <a:avLst/>
            </a:prstGeom>
            <a:noFill/>
          </p:spPr>
          <p:txBody>
            <a:bodyPr wrap="square" rtlCol="0">
              <a:spAutoFit/>
            </a:bodyPr>
            <a:lstStyle/>
            <a:p>
              <a:pPr marL="0" marR="0" lvl="0" indent="0" algn="ctr" defTabSz="1216660" rtl="0" eaLnBrk="1" fontAlgn="auto" latinLnBrk="0" hangingPunct="1">
                <a:lnSpc>
                  <a:spcPct val="100000"/>
                </a:lnSpc>
                <a:spcBef>
                  <a:spcPct val="2000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rPr>
                <a:t>Sentiment Analysis</a:t>
              </a:r>
            </a:p>
          </p:txBody>
        </p:sp>
      </p:grpSp>
      <p:grpSp>
        <p:nvGrpSpPr>
          <p:cNvPr id="11" name="组合 10"/>
          <p:cNvGrpSpPr/>
          <p:nvPr/>
        </p:nvGrpSpPr>
        <p:grpSpPr>
          <a:xfrm>
            <a:off x="6301159" y="2021685"/>
            <a:ext cx="4443095" cy="3803382"/>
            <a:chOff x="6301159" y="4589516"/>
            <a:chExt cx="4443095" cy="1703705"/>
          </a:xfrm>
        </p:grpSpPr>
        <p:sp>
          <p:nvSpPr>
            <p:cNvPr id="14" name="圆角矩形 13"/>
            <p:cNvSpPr/>
            <p:nvPr/>
          </p:nvSpPr>
          <p:spPr>
            <a:xfrm>
              <a:off x="6301159" y="4858121"/>
              <a:ext cx="4443095" cy="1435100"/>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矩形 14"/>
            <p:cNvSpPr/>
            <p:nvPr/>
          </p:nvSpPr>
          <p:spPr>
            <a:xfrm>
              <a:off x="6560874" y="5489279"/>
              <a:ext cx="3923980" cy="349250"/>
            </a:xfrm>
            <a:prstGeom prst="rect">
              <a:avLst/>
            </a:prstGeom>
          </p:spPr>
          <p:txBody>
            <a:bodyPr wrap="square">
              <a:spAutoFit/>
            </a:bodyPr>
            <a:lstStyle/>
            <a:p>
              <a:pPr marL="0" marR="0" lvl="0" indent="0" algn="ctr" defTabSz="1216660" rtl="0" eaLnBrk="1" fontAlgn="auto" latinLnBrk="0" hangingPunct="1">
                <a:lnSpc>
                  <a:spcPct val="120000"/>
                </a:lnSpc>
                <a:spcBef>
                  <a:spcPct val="20000"/>
                </a:spcBef>
                <a:spcAft>
                  <a:spcPts val="0"/>
                </a:spcAft>
                <a:buClrTx/>
                <a:buSzTx/>
                <a:buFontTx/>
                <a:buNone/>
                <a:tabLst/>
                <a:defRPr/>
              </a:pPr>
              <a:endParaRPr kumimoji="0" lang="en-US" sz="1400" b="0" i="0" u="none" strike="noStrike" kern="1200" cap="none" spc="0" normalizeH="0" baseline="0" noProof="0" dirty="0">
                <a:ln>
                  <a:noFill/>
                </a:ln>
                <a:solidFill>
                  <a:srgbClr val="445469"/>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endParaRPr>
            </a:p>
          </p:txBody>
        </p:sp>
        <p:sp>
          <p:nvSpPr>
            <p:cNvPr id="16" name="圆角矩形 15"/>
            <p:cNvSpPr/>
            <p:nvPr/>
          </p:nvSpPr>
          <p:spPr>
            <a:xfrm>
              <a:off x="7414949" y="4589516"/>
              <a:ext cx="2215515" cy="492217"/>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文本框 16"/>
            <p:cNvSpPr txBox="1"/>
            <p:nvPr/>
          </p:nvSpPr>
          <p:spPr>
            <a:xfrm>
              <a:off x="7577478" y="4730198"/>
              <a:ext cx="1890455" cy="179227"/>
            </a:xfrm>
            <a:prstGeom prst="rect">
              <a:avLst/>
            </a:prstGeom>
            <a:noFill/>
          </p:spPr>
          <p:txBody>
            <a:bodyPr wrap="square" rtlCol="0">
              <a:spAutoFit/>
            </a:bodyPr>
            <a:lstStyle/>
            <a:p>
              <a:pPr marL="0" marR="0" lvl="0" indent="0" algn="ctr" defTabSz="1216660" rtl="0" eaLnBrk="1" fontAlgn="auto" latinLnBrk="0" hangingPunct="1">
                <a:lnSpc>
                  <a:spcPct val="100000"/>
                </a:lnSpc>
                <a:spcBef>
                  <a:spcPct val="2000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rPr>
                <a:t>Regression</a:t>
              </a:r>
            </a:p>
          </p:txBody>
        </p:sp>
      </p:grpSp>
      <p:sp>
        <p:nvSpPr>
          <p:cNvPr id="3" name="矩形 7"/>
          <p:cNvSpPr/>
          <p:nvPr/>
        </p:nvSpPr>
        <p:spPr>
          <a:xfrm>
            <a:off x="6561509" y="3442763"/>
            <a:ext cx="3923345" cy="1910908"/>
          </a:xfrm>
          <a:prstGeom prst="rect">
            <a:avLst/>
          </a:prstGeom>
        </p:spPr>
        <p:txBody>
          <a:bodyPr wrap="square">
            <a:spAutoFit/>
          </a:bodyPr>
          <a:lstStyle/>
          <a:p>
            <a:pPr marL="0" marR="0" lvl="0" indent="0" algn="ctr" defTabSz="1216660" rtl="0" eaLnBrk="1" fontAlgn="auto" latinLnBrk="0" hangingPunct="1">
              <a:lnSpc>
                <a:spcPct val="120000"/>
              </a:lnSpc>
              <a:spcBef>
                <a:spcPct val="20000"/>
              </a:spcBef>
              <a:spcAft>
                <a:spcPts val="0"/>
              </a:spcAft>
              <a:buClrTx/>
              <a:buSzTx/>
              <a:buFontTx/>
              <a:buNone/>
              <a:tabLst/>
              <a:defRPr/>
            </a:pPr>
            <a:r>
              <a:rPr lang="en-US" sz="2000" dirty="0">
                <a:solidFill>
                  <a:srgbClr val="445469"/>
                </a:solidFill>
                <a:latin typeface="Microsoft YaHei" panose="020B0503020204020204" pitchFamily="34" charset="-122"/>
                <a:ea typeface="Microsoft YaHei" panose="020B0503020204020204" pitchFamily="34" charset="-122"/>
                <a:sym typeface="Arial" panose="020B0604020202020204" pitchFamily="34" charset="0"/>
              </a:rPr>
              <a:t>A set of four regression equations</a:t>
            </a:r>
          </a:p>
          <a:p>
            <a:pPr marL="0" marR="0" lvl="0" indent="0" algn="ctr" defTabSz="1216660" rtl="0" eaLnBrk="1" fontAlgn="auto" latinLnBrk="0" hangingPunct="1">
              <a:lnSpc>
                <a:spcPct val="120000"/>
              </a:lnSpc>
              <a:spcBef>
                <a:spcPct val="20000"/>
              </a:spcBef>
              <a:spcAft>
                <a:spcPts val="0"/>
              </a:spcAft>
              <a:buClrTx/>
              <a:buSzTx/>
              <a:buFontTx/>
              <a:buNone/>
              <a:tabLst/>
              <a:defRPr/>
            </a:pPr>
            <a:r>
              <a:rPr lang="en-US" sz="2000" dirty="0">
                <a:solidFill>
                  <a:srgbClr val="445469"/>
                </a:solidFill>
                <a:latin typeface="Microsoft YaHei" panose="020B0503020204020204" pitchFamily="34" charset="-122"/>
                <a:ea typeface="Microsoft YaHei" panose="020B0503020204020204" pitchFamily="34" charset="-122"/>
                <a:sym typeface="Arial" panose="020B0604020202020204" pitchFamily="34" charset="0"/>
              </a:rPr>
              <a:t> respectively to investigate potential mechanism</a:t>
            </a:r>
          </a:p>
          <a:p>
            <a:pPr marL="0" marR="0" lvl="0" indent="0" algn="ctr" defTabSz="1216660" rtl="0" eaLnBrk="1" fontAlgn="auto" latinLnBrk="0" hangingPunct="1">
              <a:lnSpc>
                <a:spcPct val="120000"/>
              </a:lnSpc>
              <a:spcBef>
                <a:spcPct val="20000"/>
              </a:spcBef>
              <a:spcAft>
                <a:spcPts val="0"/>
              </a:spcAft>
              <a:buClrTx/>
              <a:buSzTx/>
              <a:buFontTx/>
              <a:buNone/>
              <a:tabLst/>
              <a:defRPr/>
            </a:pPr>
            <a:endParaRPr kumimoji="0" lang="en-US" sz="1400" b="0" i="0" u="none" strike="noStrike" kern="1200" cap="none" spc="0" normalizeH="0" baseline="0" noProof="0" dirty="0">
              <a:ln>
                <a:noFill/>
              </a:ln>
              <a:solidFill>
                <a:srgbClr val="445469"/>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9" y="333477"/>
            <a:ext cx="4337214"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sym typeface="+mn-ea"/>
              </a:rPr>
              <a:t>Sentimental Analysis</a:t>
            </a:r>
            <a:endPar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nvGrpSpPr>
          <p:cNvPr id="4" name="组合 3"/>
          <p:cNvGrpSpPr/>
          <p:nvPr/>
        </p:nvGrpSpPr>
        <p:grpSpPr>
          <a:xfrm>
            <a:off x="862330" y="1217295"/>
            <a:ext cx="10431780" cy="5124447"/>
            <a:chOff x="876620" y="1795364"/>
            <a:chExt cx="4590731" cy="5123406"/>
          </a:xfrm>
        </p:grpSpPr>
        <p:sp>
          <p:nvSpPr>
            <p:cNvPr id="5" name="圆角矩形 4"/>
            <p:cNvSpPr/>
            <p:nvPr/>
          </p:nvSpPr>
          <p:spPr>
            <a:xfrm>
              <a:off x="876620" y="2029631"/>
              <a:ext cx="4590731" cy="4889139"/>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1022211" y="2294607"/>
              <a:ext cx="4287812" cy="4332229"/>
            </a:xfrm>
            <a:prstGeom prst="rect">
              <a:avLst/>
            </a:prstGeom>
          </p:spPr>
          <p:txBody>
            <a:bodyPr wrap="square">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A supervised training model was employed. The implementation methodology can be broken down into the following key steps:</a:t>
              </a:r>
            </a:p>
            <a:p>
              <a:pPr marL="0" marR="0" lvl="0" indent="0" algn="l" defTabSz="1216660" rtl="0" eaLnBrk="1" fontAlgn="auto" latinLnBrk="0" hangingPunct="1">
                <a:lnSpc>
                  <a:spcPct val="120000"/>
                </a:lnSpc>
                <a:spcBef>
                  <a:spcPct val="2000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endParaRPr>
            </a:p>
            <a:p>
              <a:pPr marL="285750" marR="0" lvl="0" indent="-285750" algn="l" defTabSz="1216660" rtl="0" eaLnBrk="1" fontAlgn="auto" latinLnBrk="0" hangingPunct="1">
                <a:lnSpc>
                  <a:spcPct val="120000"/>
                </a:lnSpc>
                <a:spcBef>
                  <a:spcPct val="20000"/>
                </a:spcBef>
                <a:spcAft>
                  <a:spcPts val="0"/>
                </a:spcAft>
                <a:buClrTx/>
                <a:buSzTx/>
                <a:buFont typeface="Wingdings" panose="05000000000000000000" charset="0"/>
                <a:buChar char=""/>
                <a:tabLst/>
                <a:defRPr/>
              </a:pPr>
              <a:r>
                <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1. Employ the positive and negative words dictionary (LM dictionary).</a:t>
              </a:r>
            </a:p>
            <a:p>
              <a:pPr marL="285750" marR="0" lvl="0" indent="-285750" algn="l" defTabSz="1216660" rtl="0" eaLnBrk="1" fontAlgn="auto" latinLnBrk="0" hangingPunct="1">
                <a:lnSpc>
                  <a:spcPct val="120000"/>
                </a:lnSpc>
                <a:spcBef>
                  <a:spcPct val="20000"/>
                </a:spcBef>
                <a:spcAft>
                  <a:spcPts val="0"/>
                </a:spcAft>
                <a:buClrTx/>
                <a:buSzTx/>
                <a:buFont typeface="Wingdings" panose="05000000000000000000" charset="0"/>
                <a:buChar char=""/>
                <a:tabLst/>
                <a:defRPr/>
              </a:pPr>
              <a:r>
                <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2. Build the ESG dictionaries (one for each category: environmental, social, governance).</a:t>
              </a:r>
            </a:p>
            <a:p>
              <a:pPr marL="285750" marR="0" lvl="0" indent="-285750" algn="l" defTabSz="1216660" rtl="0" eaLnBrk="1" fontAlgn="auto" latinLnBrk="0" hangingPunct="1">
                <a:lnSpc>
                  <a:spcPct val="120000"/>
                </a:lnSpc>
                <a:spcBef>
                  <a:spcPct val="20000"/>
                </a:spcBef>
                <a:spcAft>
                  <a:spcPts val="0"/>
                </a:spcAft>
                <a:buClrTx/>
                <a:buSzTx/>
                <a:buFont typeface="Wingdings" panose="05000000000000000000" charset="0"/>
                <a:buChar char=""/>
                <a:tabLst/>
                <a:defRPr/>
              </a:pP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3.</a:t>
              </a:r>
              <a:r>
                <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Count the total number of words that are positive and negative. By subtracting the number of negative words from the number of positive words, derive the total "points" for the given ESG category. </a:t>
              </a:r>
            </a:p>
            <a:p>
              <a:pPr marL="285750" marR="0" lvl="0" indent="-285750" algn="l" defTabSz="1216660" rtl="0" eaLnBrk="1" fontAlgn="auto" latinLnBrk="0" hangingPunct="1">
                <a:lnSpc>
                  <a:spcPct val="120000"/>
                </a:lnSpc>
                <a:spcBef>
                  <a:spcPct val="20000"/>
                </a:spcBef>
                <a:spcAft>
                  <a:spcPts val="0"/>
                </a:spcAft>
                <a:buClrTx/>
                <a:buSzTx/>
                <a:buFont typeface="Wingdings" panose="05000000000000000000" charset="0"/>
                <a:buChar char=""/>
                <a:tabLst/>
                <a:defRPr/>
              </a:pPr>
              <a:r>
                <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5. For each file, derive the total ESG points by aggregating the total points for each ESG category. </a:t>
              </a:r>
            </a:p>
            <a:p>
              <a:pPr marL="285750" indent="-285750" defTabSz="1216660">
                <a:lnSpc>
                  <a:spcPct val="120000"/>
                </a:lnSpc>
                <a:spcBef>
                  <a:spcPct val="20000"/>
                </a:spcBef>
                <a:buFont typeface="Wingdings" panose="05000000000000000000" charset="0"/>
                <a:buChar char=""/>
                <a:defRPr/>
              </a:pPr>
              <a:r>
                <a:rPr lang="en-US" sz="1600" dirty="0">
                  <a:solidFill>
                    <a:prstClr val="black"/>
                  </a:solidFill>
                  <a:latin typeface="Microsoft YaHei" panose="020B0503020204020204" pitchFamily="34" charset="-122"/>
                  <a:ea typeface="Microsoft YaHei" panose="020B0503020204020204" pitchFamily="34" charset="-122"/>
                  <a:sym typeface="Arial" panose="020B0604020202020204" pitchFamily="34" charset="0"/>
                </a:rPr>
                <a:t>6. Normalization for Cross-File Comparison: </a:t>
              </a:r>
              <a:r>
                <a:rPr lang="en-GB" altLang="zh-CN" sz="1800" dirty="0">
                  <a:effectLst/>
                  <a:latin typeface="CMR12"/>
                </a:rPr>
                <a:t>we normalizes the total points by the total number of sentiment words </a:t>
              </a:r>
              <a:r>
                <a:rPr lang="en-GB" altLang="zh-CN" dirty="0">
                  <a:latin typeface="CMR12"/>
                </a:rPr>
                <a:t>within each document</a:t>
              </a:r>
              <a:r>
                <a:rPr lang="en-GB" altLang="zh-CN" sz="1800" dirty="0">
                  <a:effectLst/>
                  <a:latin typeface="CMR12"/>
                </a:rPr>
                <a:t> to convert the score into a percentage</a:t>
              </a:r>
              <a:endParaRPr lang="en-GB" altLang="zh-CN" sz="1600" dirty="0">
                <a:effectLst/>
              </a:endParaRPr>
            </a:p>
            <a:p>
              <a:pPr marL="285750" indent="-285750" defTabSz="1216660">
                <a:lnSpc>
                  <a:spcPct val="120000"/>
                </a:lnSpc>
                <a:spcBef>
                  <a:spcPct val="20000"/>
                </a:spcBef>
                <a:buFont typeface="Wingdings" panose="05000000000000000000" charset="0"/>
                <a:buChar char=""/>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endParaRPr>
            </a:p>
          </p:txBody>
        </p:sp>
        <p:sp>
          <p:nvSpPr>
            <p:cNvPr id="7" name="圆角矩形 6"/>
            <p:cNvSpPr/>
            <p:nvPr/>
          </p:nvSpPr>
          <p:spPr>
            <a:xfrm>
              <a:off x="1532226" y="179536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文本框 7"/>
            <p:cNvSpPr txBox="1"/>
            <p:nvPr/>
          </p:nvSpPr>
          <p:spPr>
            <a:xfrm>
              <a:off x="1763472" y="1845162"/>
              <a:ext cx="2797972" cy="337116"/>
            </a:xfrm>
            <a:prstGeom prst="rect">
              <a:avLst/>
            </a:prstGeom>
            <a:noFill/>
          </p:spPr>
          <p:txBody>
            <a:bodyPr wrap="square" rtlCol="0">
              <a:spAutoFit/>
            </a:bodyPr>
            <a:lstStyle/>
            <a:p>
              <a:pPr marL="0" marR="0" lvl="0" indent="0" algn="ctr" defTabSz="1216660" rtl="0" eaLnBrk="1" fontAlgn="auto" latinLnBrk="0" hangingPunct="1">
                <a:lnSpc>
                  <a:spcPct val="100000"/>
                </a:lnSpc>
                <a:spcBef>
                  <a:spcPct val="2000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rPr>
                <a:t>Sentiment Analysis</a:t>
              </a: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8" y="333477"/>
            <a:ext cx="54928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sym typeface="+mn-ea"/>
              </a:rPr>
              <a:t>1. Sentiment Word Lists</a:t>
            </a:r>
          </a:p>
        </p:txBody>
      </p:sp>
      <p:grpSp>
        <p:nvGrpSpPr>
          <p:cNvPr id="15" name="组合 14"/>
          <p:cNvGrpSpPr/>
          <p:nvPr/>
        </p:nvGrpSpPr>
        <p:grpSpPr>
          <a:xfrm>
            <a:off x="6345671" y="2232307"/>
            <a:ext cx="4736592" cy="3206835"/>
            <a:chOff x="6461241" y="2746022"/>
            <a:chExt cx="4736592" cy="3206835"/>
          </a:xfrm>
        </p:grpSpPr>
        <p:cxnSp>
          <p:nvCxnSpPr>
            <p:cNvPr id="16" name="直接连接符 15"/>
            <p:cNvCxnSpPr/>
            <p:nvPr/>
          </p:nvCxnSpPr>
          <p:spPr>
            <a:xfrm>
              <a:off x="6461241" y="3258617"/>
              <a:ext cx="473659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470374" y="3422034"/>
              <a:ext cx="4727459" cy="215265"/>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8" name="TextBox 13"/>
            <p:cNvSpPr txBox="1"/>
            <p:nvPr/>
          </p:nvSpPr>
          <p:spPr>
            <a:xfrm>
              <a:off x="6470374" y="2746022"/>
              <a:ext cx="2752879" cy="94742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sym typeface="+mn-ea"/>
                </a:rPr>
                <a:t>Objective </a:t>
              </a:r>
            </a:p>
            <a:p>
              <a:pPr marL="0" marR="0" lvl="0" indent="0" algn="l" defTabSz="1216660" rtl="0" eaLnBrk="1" fontAlgn="auto" latinLnBrk="0" hangingPunct="1">
                <a:lnSpc>
                  <a:spcPct val="100000"/>
                </a:lnSpc>
                <a:spcBef>
                  <a:spcPct val="2000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19" name="矩形 18"/>
            <p:cNvSpPr/>
            <p:nvPr/>
          </p:nvSpPr>
          <p:spPr>
            <a:xfrm>
              <a:off x="6461241" y="3537452"/>
              <a:ext cx="4727459" cy="241540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sym typeface="+mn-ea"/>
                </a:rPr>
                <a:t>Read-in the positive words list and negative words list.</a:t>
              </a:r>
            </a:p>
            <a:p>
              <a:pPr marL="0" marR="0" lvl="0" indent="0" algn="l" defTabSz="1216660" rtl="0" eaLnBrk="1" fontAlgn="auto" latinLnBrk="0" hangingPunct="1">
                <a:lnSpc>
                  <a:spcPct val="120000"/>
                </a:lnSpc>
                <a:spcBef>
                  <a:spcPct val="2000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Calibri"/>
                <a:sym typeface="+mn-ea"/>
              </a:endParaRPr>
            </a:p>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mn-ea"/>
                </a:rPr>
                <a:t>In order to train the model to recognize 'positive' and 'negative' sentiments, the Loughran-McDonald Master Dictionary with Sentiment Word Lists data set was used.</a:t>
              </a:r>
              <a:endParaRPr kumimoji="0" lang="en-US" altLang="zh-CN" sz="1800" b="0" i="0" u="none" strike="noStrike" kern="1200" cap="none" spc="0" normalizeH="0" baseline="0" noProof="0" dirty="0">
                <a:ln>
                  <a:noFill/>
                </a:ln>
                <a:solidFill>
                  <a:srgbClr val="000000"/>
                </a:solidFill>
                <a:effectLst/>
                <a:uLnTx/>
                <a:uFillTx/>
                <a:latin typeface="Calibri"/>
                <a:ea typeface="Microsoft YaHei" panose="020B0503020204020204" pitchFamily="34" charset="-122"/>
                <a:cs typeface="Calibri"/>
                <a:sym typeface="+mn-ea"/>
              </a:endParaRPr>
            </a:p>
          </p:txBody>
        </p:sp>
      </p:grpSp>
      <p:pic>
        <p:nvPicPr>
          <p:cNvPr id="2" name="Picture 1" descr="1_converted"/>
          <p:cNvPicPr>
            <a:picLocks noChangeAspect="1"/>
          </p:cNvPicPr>
          <p:nvPr/>
        </p:nvPicPr>
        <p:blipFill>
          <a:blip r:embed="rId4"/>
          <a:stretch>
            <a:fillRect/>
          </a:stretch>
        </p:blipFill>
        <p:spPr>
          <a:xfrm>
            <a:off x="495300" y="1340485"/>
            <a:ext cx="4736465" cy="4736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300" y="333375"/>
            <a:ext cx="66516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1. Sentiment Word Lists (a sample)</a:t>
            </a:r>
          </a:p>
        </p:txBody>
      </p:sp>
      <p:grpSp>
        <p:nvGrpSpPr>
          <p:cNvPr id="5" name="组合 4"/>
          <p:cNvGrpSpPr/>
          <p:nvPr/>
        </p:nvGrpSpPr>
        <p:grpSpPr>
          <a:xfrm>
            <a:off x="2136277" y="1460789"/>
            <a:ext cx="3163856" cy="4318635"/>
            <a:chOff x="3712982" y="2167861"/>
            <a:chExt cx="2453005" cy="4318635"/>
          </a:xfrm>
        </p:grpSpPr>
        <p:sp>
          <p:nvSpPr>
            <p:cNvPr id="6" name="Rectangle 8"/>
            <p:cNvSpPr/>
            <p:nvPr/>
          </p:nvSpPr>
          <p:spPr>
            <a:xfrm>
              <a:off x="3712982" y="2375506"/>
              <a:ext cx="2453005" cy="4110990"/>
            </a:xfrm>
            <a:prstGeom prst="rect">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190" b="0" i="0" u="none" strike="noStrike" kern="1200" cap="none" spc="0" normalizeH="0" baseline="0" noProof="0">
                <a:ln>
                  <a:noFill/>
                </a:ln>
                <a:solidFill>
                  <a:prstClr val="white"/>
                </a:solidFill>
                <a:effectLst/>
                <a:uLnTx/>
                <a:uFillTx/>
                <a:latin typeface="Calibri"/>
                <a:ea typeface="+mn-ea"/>
                <a:cs typeface="+mn-cs"/>
              </a:endParaRPr>
            </a:p>
          </p:txBody>
        </p:sp>
        <p:sp>
          <p:nvSpPr>
            <p:cNvPr id="7" name="Trapezoid 10@|1FFC:3506772|FBC:16777215|LFC:16777215|LBC:16777215"/>
            <p:cNvSpPr/>
            <p:nvPr/>
          </p:nvSpPr>
          <p:spPr>
            <a:xfrm>
              <a:off x="4191777" y="2168705"/>
              <a:ext cx="1495673" cy="207873"/>
            </a:xfrm>
            <a:prstGeom prst="trapezoid">
              <a:avLst>
                <a:gd name="adj" fmla="val 67927"/>
              </a:avLst>
            </a:prstGeom>
            <a:solidFill>
              <a:srgbClr val="024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190" b="0" i="0" u="none" strike="noStrike" kern="1200" cap="none" spc="0" normalizeH="0" baseline="0" noProof="0">
                <a:ln>
                  <a:noFill/>
                </a:ln>
                <a:solidFill>
                  <a:prstClr val="white"/>
                </a:solidFill>
                <a:effectLst/>
                <a:uLnTx/>
                <a:uFillTx/>
                <a:latin typeface="Calibri"/>
                <a:ea typeface="+mn-ea"/>
                <a:cs typeface="+mn-cs"/>
              </a:endParaRPr>
            </a:p>
          </p:txBody>
        </p:sp>
        <p:sp>
          <p:nvSpPr>
            <p:cNvPr id="8" name="Pentagon 9@|1FFC:4308095|FBC:16777215|LFC:16777215|LBC:16777215"/>
            <p:cNvSpPr/>
            <p:nvPr/>
          </p:nvSpPr>
          <p:spPr>
            <a:xfrm rot="5400000">
              <a:off x="4442828" y="2056237"/>
              <a:ext cx="993572" cy="1216819"/>
            </a:xfrm>
            <a:prstGeom prst="homePlate">
              <a:avLst>
                <a:gd name="adj" fmla="val 31720"/>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19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62"/>
            <p:cNvSpPr>
              <a:spLocks noChangeAspect="1" noEditPoints="1"/>
            </p:cNvSpPr>
            <p:nvPr/>
          </p:nvSpPr>
          <p:spPr bwMode="auto">
            <a:xfrm>
              <a:off x="4679207" y="2373145"/>
              <a:ext cx="520819" cy="524983"/>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121682" tIns="60841" rIns="121682" bIns="60841"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190" b="0" i="0" u="none" strike="noStrike" kern="1200" cap="none" spc="0" normalizeH="0" baseline="0" noProof="0">
                <a:ln>
                  <a:noFill/>
                </a:ln>
                <a:solidFill>
                  <a:srgbClr val="FFC000"/>
                </a:solidFill>
                <a:effectLst/>
                <a:uLnTx/>
                <a:uFillTx/>
                <a:latin typeface="Calibri"/>
                <a:ea typeface="+mn-ea"/>
                <a:cs typeface="+mn-cs"/>
              </a:endParaRPr>
            </a:p>
          </p:txBody>
        </p:sp>
        <p:sp>
          <p:nvSpPr>
            <p:cNvPr id="10" name="矩形 9"/>
            <p:cNvSpPr/>
            <p:nvPr/>
          </p:nvSpPr>
          <p:spPr>
            <a:xfrm>
              <a:off x="4044999" y="3687823"/>
              <a:ext cx="1642452" cy="270065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advantages</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diligently</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enhancement</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innovator</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positively</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creative</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lucrative</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collaboration</a:t>
              </a:r>
            </a:p>
          </p:txBody>
        </p:sp>
        <p:sp>
          <p:nvSpPr>
            <p:cNvPr id="11" name="TextBox 13"/>
            <p:cNvSpPr txBox="1"/>
            <p:nvPr/>
          </p:nvSpPr>
          <p:spPr>
            <a:xfrm>
              <a:off x="4073574" y="3365873"/>
              <a:ext cx="1649440" cy="27686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00000"/>
                </a:lnSpc>
                <a:spcBef>
                  <a:spcPct val="2000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cs"/>
                  <a:sym typeface="Arial" panose="020B0604020202020204" pitchFamily="34" charset="0"/>
                </a:rPr>
                <a:t> Positive</a:t>
              </a:r>
            </a:p>
          </p:txBody>
        </p:sp>
      </p:grpSp>
      <p:grpSp>
        <p:nvGrpSpPr>
          <p:cNvPr id="14" name="组合 13"/>
          <p:cNvGrpSpPr/>
          <p:nvPr/>
        </p:nvGrpSpPr>
        <p:grpSpPr>
          <a:xfrm>
            <a:off x="7369524" y="1461551"/>
            <a:ext cx="3163856" cy="4318000"/>
            <a:chOff x="6270509" y="2167861"/>
            <a:chExt cx="2453005" cy="4318000"/>
          </a:xfrm>
        </p:grpSpPr>
        <p:sp>
          <p:nvSpPr>
            <p:cNvPr id="15" name="Rectangle 15"/>
            <p:cNvSpPr/>
            <p:nvPr/>
          </p:nvSpPr>
          <p:spPr>
            <a:xfrm>
              <a:off x="6270509" y="2375506"/>
              <a:ext cx="2453005" cy="4110355"/>
            </a:xfrm>
            <a:prstGeom prst="rect">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190" b="0" i="0" u="none" strike="noStrike" kern="1200" cap="none" spc="0" normalizeH="0" baseline="0" noProof="0">
                <a:ln>
                  <a:noFill/>
                </a:ln>
                <a:solidFill>
                  <a:prstClr val="black"/>
                </a:solidFill>
                <a:effectLst/>
                <a:uLnTx/>
                <a:uFillTx/>
                <a:latin typeface="Calibri"/>
                <a:ea typeface="+mn-ea"/>
                <a:cs typeface="+mn-cs"/>
              </a:endParaRPr>
            </a:p>
          </p:txBody>
        </p:sp>
        <p:sp>
          <p:nvSpPr>
            <p:cNvPr id="16" name="Trapezoid 17@|1FFC:1137349|FBC:16777215|LFC:16777215|LBC:16777215"/>
            <p:cNvSpPr/>
            <p:nvPr/>
          </p:nvSpPr>
          <p:spPr>
            <a:xfrm>
              <a:off x="6749304" y="2168705"/>
              <a:ext cx="1495673" cy="207873"/>
            </a:xfrm>
            <a:prstGeom prst="trapezoid">
              <a:avLst>
                <a:gd name="adj" fmla="val 67927"/>
              </a:avLst>
            </a:prstGeom>
            <a:solidFill>
              <a:srgbClr val="024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190" b="0" i="0" u="none" strike="noStrike" kern="1200" cap="none" spc="0" normalizeH="0" baseline="0" noProof="0">
                <a:ln>
                  <a:noFill/>
                </a:ln>
                <a:solidFill>
                  <a:prstClr val="black"/>
                </a:solidFill>
                <a:effectLst/>
                <a:uLnTx/>
                <a:uFillTx/>
                <a:latin typeface="Calibri"/>
                <a:ea typeface="+mn-ea"/>
                <a:cs typeface="+mn-cs"/>
              </a:endParaRPr>
            </a:p>
          </p:txBody>
        </p:sp>
        <p:sp>
          <p:nvSpPr>
            <p:cNvPr id="17" name="Pentagon 18@|1FFC:1554685|FBC:16777215|LFC:16777215|LBC:16777215"/>
            <p:cNvSpPr/>
            <p:nvPr/>
          </p:nvSpPr>
          <p:spPr>
            <a:xfrm rot="5400000">
              <a:off x="7000355" y="2056237"/>
              <a:ext cx="993572" cy="1216819"/>
            </a:xfrm>
            <a:prstGeom prst="homePlate">
              <a:avLst>
                <a:gd name="adj" fmla="val 31720"/>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19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245"/>
            <p:cNvSpPr>
              <a:spLocks noChangeAspect="1"/>
            </p:cNvSpPr>
            <p:nvPr/>
          </p:nvSpPr>
          <p:spPr bwMode="auto">
            <a:xfrm>
              <a:off x="7240900" y="2379396"/>
              <a:ext cx="512482" cy="51248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121682" tIns="60841" rIns="121682" bIns="60841"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190" b="0" i="0" u="none" strike="noStrike" kern="1200" cap="none" spc="0" normalizeH="0" baseline="0" noProof="0">
                <a:ln>
                  <a:noFill/>
                </a:ln>
                <a:solidFill>
                  <a:prstClr val="black"/>
                </a:solidFill>
                <a:effectLst/>
                <a:uLnTx/>
                <a:uFillTx/>
                <a:latin typeface="Calibri"/>
                <a:ea typeface="+mn-ea"/>
                <a:cs typeface="+mn-cs"/>
              </a:endParaRPr>
            </a:p>
          </p:txBody>
        </p:sp>
        <p:sp>
          <p:nvSpPr>
            <p:cNvPr id="19" name="矩形 18"/>
            <p:cNvSpPr/>
            <p:nvPr/>
          </p:nvSpPr>
          <p:spPr>
            <a:xfrm>
              <a:off x="6637007" y="3687823"/>
              <a:ext cx="1642452" cy="270065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aberrant</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disruption</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malfunction</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omission</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prosecute</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severity</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undermine</a:t>
              </a:r>
            </a:p>
            <a:p>
              <a:pPr marL="0" marR="0" lvl="0" indent="0" algn="ctr" defTabSz="1216660" rtl="0" eaLnBrk="1" fontAlgn="auto" latinLnBrk="0" hangingPunct="1">
                <a:lnSpc>
                  <a:spcPct val="120000"/>
                </a:lnSpc>
                <a:spcBef>
                  <a:spcPct val="2000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 wrongdoing</a:t>
              </a:r>
            </a:p>
          </p:txBody>
        </p:sp>
        <p:sp>
          <p:nvSpPr>
            <p:cNvPr id="20" name="TextBox 13"/>
            <p:cNvSpPr txBox="1"/>
            <p:nvPr/>
          </p:nvSpPr>
          <p:spPr>
            <a:xfrm>
              <a:off x="6752577" y="3365238"/>
              <a:ext cx="1510694" cy="27686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00000"/>
                </a:lnSpc>
                <a:spcBef>
                  <a:spcPct val="2000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cs"/>
                  <a:sym typeface="Arial" panose="020B0604020202020204" pitchFamily="34" charset="0"/>
                </a:rPr>
                <a:t>Negative </a:t>
              </a:r>
              <a:endParaRPr kumimoji="0" lang="en-US" altLang="zh-CN" sz="1600" b="1" i="0" u="none" strike="noStrike" kern="120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300" y="333375"/>
            <a:ext cx="535114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 Building ESG Dictionaries</a:t>
            </a:r>
          </a:p>
        </p:txBody>
      </p:sp>
      <p:sp>
        <p:nvSpPr>
          <p:cNvPr id="3" name="Text Box 2"/>
          <p:cNvSpPr txBox="1"/>
          <p:nvPr/>
        </p:nvSpPr>
        <p:spPr>
          <a:xfrm>
            <a:off x="495300" y="1242060"/>
            <a:ext cx="11327765" cy="40934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Objective and Application: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Creates specific dictionaries to identify ESG-related discussions within annual reports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sym typeface="+mn-ea"/>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sym typeface="+mn-ea"/>
              </a:rPr>
              <a:t>They will be used to detect and analyze ESG-related discussions in corporate documents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Process Overview: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Preparation:  Construct seed lists for ESG keywords.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sym typeface="+mn-ea"/>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Dictionary Construction: Use word embeddings (Word2Vec) to find words semantically similar to a seed list of known ESG keywords and filter them to expand our list with related ESG terms.</a:t>
            </a:r>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300" y="333375"/>
            <a:ext cx="535114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 Building ESG Dictionaries</a:t>
            </a:r>
          </a:p>
        </p:txBody>
      </p:sp>
      <p:sp>
        <p:nvSpPr>
          <p:cNvPr id="3" name="Text Box 2"/>
          <p:cNvSpPr txBox="1"/>
          <p:nvPr/>
        </p:nvSpPr>
        <p:spPr>
          <a:xfrm>
            <a:off x="495300" y="1242060"/>
            <a:ext cx="11327765" cy="4001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Example:</a:t>
            </a:r>
          </a:p>
        </p:txBody>
      </p:sp>
      <p:pic>
        <p:nvPicPr>
          <p:cNvPr id="5" name="图片 4" descr="文本&#10;&#10;描述已自动生成">
            <a:extLst>
              <a:ext uri="{FF2B5EF4-FFF2-40B4-BE49-F238E27FC236}">
                <a16:creationId xmlns:a16="http://schemas.microsoft.com/office/drawing/2014/main" id="{386BE877-34CD-E2C0-4B31-84884C3DF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319" y="1030515"/>
            <a:ext cx="5642424" cy="5123996"/>
          </a:xfrm>
          <a:prstGeom prst="rect">
            <a:avLst/>
          </a:prstGeom>
        </p:spPr>
      </p:pic>
      <p:pic>
        <p:nvPicPr>
          <p:cNvPr id="7" name="图片 6" descr="文本&#10;&#10;描述已自动生成">
            <a:extLst>
              <a:ext uri="{FF2B5EF4-FFF2-40B4-BE49-F238E27FC236}">
                <a16:creationId xmlns:a16="http://schemas.microsoft.com/office/drawing/2014/main" id="{6ADDF09F-8577-B654-3E9B-6D95103738E5}"/>
              </a:ext>
            </a:extLst>
          </p:cNvPr>
          <p:cNvPicPr>
            <a:picLocks noChangeAspect="1"/>
          </p:cNvPicPr>
          <p:nvPr/>
        </p:nvPicPr>
        <p:blipFill rotWithShape="1">
          <a:blip r:embed="rId5">
            <a:extLst>
              <a:ext uri="{28A0092B-C50C-407E-A947-70E740481C1C}">
                <a14:useLocalDpi xmlns:a14="http://schemas.microsoft.com/office/drawing/2010/main" val="0"/>
              </a:ext>
            </a:extLst>
          </a:blip>
          <a:srcRect r="9272" b="2179"/>
          <a:stretch/>
        </p:blipFill>
        <p:spPr>
          <a:xfrm>
            <a:off x="387603" y="2451689"/>
            <a:ext cx="5458842" cy="2057502"/>
          </a:xfrm>
          <a:prstGeom prst="rect">
            <a:avLst/>
          </a:prstGeom>
        </p:spPr>
      </p:pic>
      <p:sp>
        <p:nvSpPr>
          <p:cNvPr id="8" name="文本框 7">
            <a:extLst>
              <a:ext uri="{FF2B5EF4-FFF2-40B4-BE49-F238E27FC236}">
                <a16:creationId xmlns:a16="http://schemas.microsoft.com/office/drawing/2014/main" id="{B6880E4F-4E8C-2C30-BF03-079929921D82}"/>
              </a:ext>
            </a:extLst>
          </p:cNvPr>
          <p:cNvSpPr txBox="1"/>
          <p:nvPr/>
        </p:nvSpPr>
        <p:spPr>
          <a:xfrm>
            <a:off x="495300" y="1996741"/>
            <a:ext cx="1081386" cy="369332"/>
          </a:xfrm>
          <a:prstGeom prst="rect">
            <a:avLst/>
          </a:prstGeom>
          <a:noFill/>
        </p:spPr>
        <p:txBody>
          <a:bodyPr wrap="none" rtlCol="0">
            <a:spAutoFit/>
          </a:bodyPr>
          <a:lstStyle/>
          <a:p>
            <a:r>
              <a:rPr kumimoji="1" lang="en-US" altLang="zh-CN" dirty="0"/>
              <a:t>Seed list: </a:t>
            </a:r>
            <a:endParaRPr kumimoji="1" lang="zh-CN" altLang="en-US" dirty="0"/>
          </a:p>
        </p:txBody>
      </p:sp>
      <p:sp>
        <p:nvSpPr>
          <p:cNvPr id="9" name="文本框 8">
            <a:extLst>
              <a:ext uri="{FF2B5EF4-FFF2-40B4-BE49-F238E27FC236}">
                <a16:creationId xmlns:a16="http://schemas.microsoft.com/office/drawing/2014/main" id="{B0B29ACD-6D35-D02F-3BD7-89E9B2395C2F}"/>
              </a:ext>
            </a:extLst>
          </p:cNvPr>
          <p:cNvSpPr txBox="1"/>
          <p:nvPr/>
        </p:nvSpPr>
        <p:spPr>
          <a:xfrm>
            <a:off x="6288319" y="494705"/>
            <a:ext cx="1734770" cy="369332"/>
          </a:xfrm>
          <a:prstGeom prst="rect">
            <a:avLst/>
          </a:prstGeom>
          <a:noFill/>
        </p:spPr>
        <p:txBody>
          <a:bodyPr wrap="none" rtlCol="0">
            <a:spAutoFit/>
          </a:bodyPr>
          <a:lstStyle/>
          <a:p>
            <a:r>
              <a:rPr kumimoji="1" lang="en-US" altLang="zh-CN" dirty="0"/>
              <a:t>Output(sample):</a:t>
            </a:r>
            <a:endParaRPr kumimoji="1" lang="zh-CN" altLang="en-US" dirty="0"/>
          </a:p>
        </p:txBody>
      </p:sp>
    </p:spTree>
    <p:extLst>
      <p:ext uri="{BB962C8B-B14F-4D97-AF65-F5344CB8AC3E}">
        <p14:creationId xmlns:p14="http://schemas.microsoft.com/office/powerpoint/2010/main" val="340787184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32"/>
          <p:cNvGrpSpPr/>
          <p:nvPr/>
        </p:nvGrpSpPr>
        <p:grpSpPr bwMode="auto">
          <a:xfrm>
            <a:off x="4339606" y="2668474"/>
            <a:ext cx="3708400" cy="830997"/>
            <a:chOff x="4241800" y="3013768"/>
            <a:chExt cx="3708400" cy="832437"/>
          </a:xfrm>
        </p:grpSpPr>
        <p:sp>
          <p:nvSpPr>
            <p:cNvPr id="8" name="文本框 31"/>
            <p:cNvSpPr txBox="1">
              <a:spLocks noChangeArrowheads="1"/>
            </p:cNvSpPr>
            <p:nvPr/>
          </p:nvSpPr>
          <p:spPr bwMode="auto">
            <a:xfrm>
              <a:off x="4241800" y="3013768"/>
              <a:ext cx="3708400" cy="83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01   Introduction</a:t>
              </a:r>
            </a:p>
            <a:p>
              <a:pPr algn="ctr">
                <a:lnSpc>
                  <a:spcPct val="100000"/>
                </a:lnSpc>
                <a:spcBef>
                  <a:spcPct val="0"/>
                </a:spcBef>
                <a:buFontTx/>
                <a:buNone/>
              </a:pP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grpSp>
        <p:nvGrpSpPr>
          <p:cNvPr id="10" name="组合 35"/>
          <p:cNvGrpSpPr/>
          <p:nvPr/>
        </p:nvGrpSpPr>
        <p:grpSpPr bwMode="auto">
          <a:xfrm>
            <a:off x="4508008" y="3388102"/>
            <a:ext cx="3708400" cy="515938"/>
            <a:chOff x="4241800" y="3013768"/>
            <a:chExt cx="3708400" cy="516832"/>
          </a:xfrm>
        </p:grpSpPr>
        <p:sp>
          <p:nvSpPr>
            <p:cNvPr id="11" name="文本框 31"/>
            <p:cNvSpPr txBox="1">
              <a:spLocks noChangeArrowheads="1"/>
            </p:cNvSpPr>
            <p:nvPr/>
          </p:nvSpPr>
          <p:spPr bwMode="auto">
            <a:xfrm>
              <a:off x="4241800" y="3013768"/>
              <a:ext cx="370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02  Data Collection </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grpSp>
        <p:nvGrpSpPr>
          <p:cNvPr id="13" name="组合 38"/>
          <p:cNvGrpSpPr/>
          <p:nvPr/>
        </p:nvGrpSpPr>
        <p:grpSpPr bwMode="auto">
          <a:xfrm>
            <a:off x="4351396" y="4124915"/>
            <a:ext cx="4905337" cy="830997"/>
            <a:chOff x="4241800" y="3013768"/>
            <a:chExt cx="3708400" cy="832437"/>
          </a:xfrm>
        </p:grpSpPr>
        <p:sp>
          <p:nvSpPr>
            <p:cNvPr id="14" name="文本框 31"/>
            <p:cNvSpPr txBox="1">
              <a:spLocks noChangeArrowheads="1"/>
            </p:cNvSpPr>
            <p:nvPr/>
          </p:nvSpPr>
          <p:spPr bwMode="auto">
            <a:xfrm>
              <a:off x="4241800" y="3013768"/>
              <a:ext cx="3708400" cy="83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03  Sentimental Analysis </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grpSp>
        <p:nvGrpSpPr>
          <p:cNvPr id="16" name="组合 41"/>
          <p:cNvGrpSpPr/>
          <p:nvPr/>
        </p:nvGrpSpPr>
        <p:grpSpPr bwMode="auto">
          <a:xfrm>
            <a:off x="4269508" y="4888779"/>
            <a:ext cx="5851521" cy="676407"/>
            <a:chOff x="4241800" y="3013768"/>
            <a:chExt cx="3708400" cy="516832"/>
          </a:xfrm>
        </p:grpSpPr>
        <p:sp>
          <p:nvSpPr>
            <p:cNvPr id="17" name="文本框 31"/>
            <p:cNvSpPr txBox="1">
              <a:spLocks noChangeArrowheads="1"/>
            </p:cNvSpPr>
            <p:nvPr/>
          </p:nvSpPr>
          <p:spPr bwMode="auto">
            <a:xfrm>
              <a:off x="4241800" y="3013768"/>
              <a:ext cx="3708400" cy="35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04  Regression &amp;</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Visualization</a:t>
              </a:r>
              <a:endPar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pic>
        <p:nvPicPr>
          <p:cNvPr id="33" name="图片 32"/>
          <p:cNvPicPr>
            <a:picLocks noChangeAspect="1"/>
          </p:cNvPicPr>
          <p:nvPr/>
        </p:nvPicPr>
        <p:blipFill rotWithShape="1">
          <a:blip r:embed="rId3" cstate="screen"/>
          <a:srcRect/>
          <a:stretch>
            <a:fillRect/>
          </a:stretch>
        </p:blipFill>
        <p:spPr>
          <a:xfrm>
            <a:off x="7887332" y="3848968"/>
            <a:ext cx="5331691" cy="3091093"/>
          </a:xfrm>
          <a:prstGeom prst="rect">
            <a:avLst/>
          </a:prstGeom>
        </p:spPr>
      </p:pic>
      <p:pic>
        <p:nvPicPr>
          <p:cNvPr id="37" name="图片 36"/>
          <p:cNvPicPr>
            <a:picLocks noChangeAspect="1"/>
          </p:cNvPicPr>
          <p:nvPr/>
        </p:nvPicPr>
        <p:blipFill rotWithShape="1">
          <a:blip r:embed="rId4" cstate="screen"/>
          <a:srcRect/>
          <a:stretch>
            <a:fillRect/>
          </a:stretch>
        </p:blipFill>
        <p:spPr>
          <a:xfrm>
            <a:off x="-179982" y="-208667"/>
            <a:ext cx="6542190" cy="2971325"/>
          </a:xfrm>
          <a:prstGeom prst="rect">
            <a:avLst/>
          </a:prstGeom>
        </p:spPr>
      </p:pic>
      <p:grpSp>
        <p:nvGrpSpPr>
          <p:cNvPr id="2" name="组合 32">
            <a:extLst>
              <a:ext uri="{FF2B5EF4-FFF2-40B4-BE49-F238E27FC236}">
                <a16:creationId xmlns:a16="http://schemas.microsoft.com/office/drawing/2014/main" id="{3CE277E7-F4C0-E95C-96CF-89C487AE20BA}"/>
              </a:ext>
            </a:extLst>
          </p:cNvPr>
          <p:cNvGrpSpPr/>
          <p:nvPr/>
        </p:nvGrpSpPr>
        <p:grpSpPr bwMode="auto">
          <a:xfrm>
            <a:off x="4137994" y="1521814"/>
            <a:ext cx="3708400" cy="707886"/>
            <a:chOff x="4241800" y="2951028"/>
            <a:chExt cx="3708400" cy="709114"/>
          </a:xfrm>
        </p:grpSpPr>
        <p:sp>
          <p:nvSpPr>
            <p:cNvPr id="3" name="文本框 31">
              <a:extLst>
                <a:ext uri="{FF2B5EF4-FFF2-40B4-BE49-F238E27FC236}">
                  <a16:creationId xmlns:a16="http://schemas.microsoft.com/office/drawing/2014/main" id="{A88F8462-624B-EF8B-99E7-01388821A584}"/>
                </a:ext>
              </a:extLst>
            </p:cNvPr>
            <p:cNvSpPr txBox="1">
              <a:spLocks noChangeArrowheads="1"/>
            </p:cNvSpPr>
            <p:nvPr/>
          </p:nvSpPr>
          <p:spPr bwMode="auto">
            <a:xfrm>
              <a:off x="4241800" y="2951028"/>
              <a:ext cx="3708400" cy="70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Content</a:t>
              </a:r>
              <a:endPar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4" name="直接连接符 8">
              <a:extLst>
                <a:ext uri="{FF2B5EF4-FFF2-40B4-BE49-F238E27FC236}">
                  <a16:creationId xmlns:a16="http://schemas.microsoft.com/office/drawing/2014/main" id="{2B7F77B0-F364-6A3D-EA50-92C18F7F3D22}"/>
                </a:ext>
              </a:extLst>
            </p:cNvPr>
            <p:cNvCxnSpPr/>
            <p:nvPr/>
          </p:nvCxnSpPr>
          <p:spPr>
            <a:xfrm>
              <a:off x="44434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3538487"/>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300" y="333375"/>
            <a:ext cx="908939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4. Quantifying Discussions and Calculating Points</a:t>
            </a:r>
          </a:p>
        </p:txBody>
      </p:sp>
      <p:grpSp>
        <p:nvGrpSpPr>
          <p:cNvPr id="7" name="组合 6"/>
          <p:cNvGrpSpPr/>
          <p:nvPr/>
        </p:nvGrpSpPr>
        <p:grpSpPr>
          <a:xfrm>
            <a:off x="495156" y="1323496"/>
            <a:ext cx="10864850" cy="4874960"/>
            <a:chOff x="1189846" y="2133756"/>
            <a:chExt cx="10864850" cy="4874960"/>
          </a:xfrm>
        </p:grpSpPr>
        <p:sp>
          <p:nvSpPr>
            <p:cNvPr id="8" name="Oval 10"/>
            <p:cNvSpPr>
              <a:spLocks noChangeAspect="1"/>
            </p:cNvSpPr>
            <p:nvPr/>
          </p:nvSpPr>
          <p:spPr>
            <a:xfrm>
              <a:off x="1189846" y="2133756"/>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13"/>
            <p:cNvSpPr>
              <a:spLocks noChangeAspect="1"/>
            </p:cNvSpPr>
            <p:nvPr/>
          </p:nvSpPr>
          <p:spPr>
            <a:xfrm>
              <a:off x="1189846" y="3872360"/>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14" descr="phone.png"/>
            <p:cNvPicPr>
              <a:picLocks noChangeAspect="1"/>
            </p:cNvPicPr>
            <p:nvPr/>
          </p:nvPicPr>
          <p:blipFill>
            <a:blip r:embed="rId4" cstate="screen"/>
            <a:stretch>
              <a:fillRect/>
            </a:stretch>
          </p:blipFill>
          <p:spPr>
            <a:xfrm>
              <a:off x="1337166" y="4029840"/>
              <a:ext cx="289548" cy="289548"/>
            </a:xfrm>
            <a:prstGeom prst="rect">
              <a:avLst/>
            </a:prstGeom>
          </p:spPr>
        </p:pic>
        <p:pic>
          <p:nvPicPr>
            <p:cNvPr id="11" name="Picture 15" descr="bulb.png"/>
            <p:cNvPicPr>
              <a:picLocks noChangeAspect="1"/>
            </p:cNvPicPr>
            <p:nvPr/>
          </p:nvPicPr>
          <p:blipFill>
            <a:blip r:embed="rId5" cstate="screen"/>
            <a:stretch>
              <a:fillRect/>
            </a:stretch>
          </p:blipFill>
          <p:spPr>
            <a:xfrm>
              <a:off x="1327006" y="2297099"/>
              <a:ext cx="289548" cy="289548"/>
            </a:xfrm>
            <a:prstGeom prst="rect">
              <a:avLst/>
            </a:prstGeom>
          </p:spPr>
        </p:pic>
        <p:sp>
          <p:nvSpPr>
            <p:cNvPr id="14" name="Oval 19"/>
            <p:cNvSpPr>
              <a:spLocks noChangeAspect="1"/>
            </p:cNvSpPr>
            <p:nvPr/>
          </p:nvSpPr>
          <p:spPr>
            <a:xfrm>
              <a:off x="1189846" y="5307137"/>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23" descr="cloud.png"/>
            <p:cNvPicPr>
              <a:picLocks noChangeAspect="1"/>
            </p:cNvPicPr>
            <p:nvPr/>
          </p:nvPicPr>
          <p:blipFill>
            <a:blip r:embed="rId6" cstate="screen"/>
            <a:stretch>
              <a:fillRect/>
            </a:stretch>
          </p:blipFill>
          <p:spPr>
            <a:xfrm>
              <a:off x="1357486" y="5456161"/>
              <a:ext cx="251998" cy="251998"/>
            </a:xfrm>
            <a:prstGeom prst="rect">
              <a:avLst/>
            </a:prstGeom>
          </p:spPr>
        </p:pic>
        <p:sp>
          <p:nvSpPr>
            <p:cNvPr id="16" name="矩形 15"/>
            <p:cNvSpPr/>
            <p:nvPr/>
          </p:nvSpPr>
          <p:spPr>
            <a:xfrm>
              <a:off x="2017251" y="2192811"/>
              <a:ext cx="10037445" cy="1253164"/>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Bold" panose="020B0604020202020204" charset="0"/>
                  <a:ea typeface="Arial Unicode MS" panose="020B0604020202020204" charset="-122"/>
                  <a:cs typeface="Arial Bold" panose="020B0604020202020204" charset="0"/>
                  <a:sym typeface="Arial" panose="020B0604020202020204" pitchFamily="34" charset="0"/>
                </a:rPr>
                <a:t>Step 1: </a:t>
              </a:r>
              <a:r>
                <a:rPr kumimoji="0" sz="1600" b="1" i="0" u="none" strike="noStrike" kern="1200" cap="none" spc="0" normalizeH="0" baseline="0" noProof="0" dirty="0">
                  <a:ln>
                    <a:noFill/>
                  </a:ln>
                  <a:solidFill>
                    <a:prstClr val="black"/>
                  </a:solidFill>
                  <a:effectLst/>
                  <a:uLnTx/>
                  <a:uFillTx/>
                  <a:latin typeface="Arial Bold" panose="020B0604020202020204" charset="0"/>
                  <a:ea typeface="Arial Unicode MS" panose="020B0604020202020204" charset="-122"/>
                  <a:cs typeface="Arial Bold" panose="020B0604020202020204" charset="0"/>
                  <a:sym typeface="Arial" panose="020B0604020202020204" pitchFamily="34" charset="0"/>
                </a:rPr>
                <a:t>Positive and Negative Word Counts</a:t>
              </a:r>
            </a:p>
            <a:p>
              <a:pPr marL="285750" marR="0" lvl="0" indent="-285750" algn="l" defTabSz="121666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We </a:t>
              </a:r>
              <a:r>
                <a:rPr kumimoji="0"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count how many words are positively</a:t>
              </a: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/negatively</a:t>
              </a:r>
              <a:r>
                <a:rPr kumimoji="0"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 associated with ESG topics. </a:t>
              </a:r>
            </a:p>
            <a:p>
              <a:pPr marL="285750" marR="0" lvl="0" indent="-285750" algn="l" defTabSz="121666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This </a:t>
              </a:r>
              <a:r>
                <a:rPr kumimoji="0"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involves </a:t>
              </a: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our </a:t>
              </a:r>
              <a:r>
                <a:rPr kumimoji="0"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predefined lists of positive and negative word</a:t>
              </a: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 lists</a:t>
              </a:r>
              <a:r>
                <a:rPr kumimoji="0"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 tailored to the context of ESG discussions.</a:t>
              </a:r>
              <a:endPar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endParaRPr>
            </a:p>
          </p:txBody>
        </p:sp>
        <p:sp>
          <p:nvSpPr>
            <p:cNvPr id="17" name="矩形 16"/>
            <p:cNvSpPr/>
            <p:nvPr/>
          </p:nvSpPr>
          <p:spPr>
            <a:xfrm>
              <a:off x="2017251" y="3874291"/>
              <a:ext cx="10037445" cy="132588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Bold" panose="020B0604020202020204" charset="0"/>
                  <a:ea typeface="Arial Unicode MS" panose="020B0604020202020204" charset="-122"/>
                  <a:cs typeface="Arial Bold" panose="020B0604020202020204" charset="0"/>
                  <a:sym typeface="Arial" panose="020B0604020202020204" pitchFamily="34" charset="0"/>
                </a:rPr>
                <a:t>Step 2: (In each ESG Category) Derivation of </a:t>
              </a:r>
              <a:r>
                <a:rPr kumimoji="0" sz="1600" b="1" i="0" u="none" strike="noStrike" kern="1200" cap="none" spc="0" normalizeH="0" baseline="0" noProof="0" dirty="0">
                  <a:ln>
                    <a:noFill/>
                  </a:ln>
                  <a:solidFill>
                    <a:prstClr val="black"/>
                  </a:solidFill>
                  <a:effectLst/>
                  <a:uLnTx/>
                  <a:uFillTx/>
                  <a:latin typeface="Arial Bold" panose="020B0604020202020204" charset="0"/>
                  <a:ea typeface="Arial Unicode MS" panose="020B0604020202020204" charset="-122"/>
                  <a:cs typeface="Arial Bold" panose="020B0604020202020204" charset="0"/>
                  <a:sym typeface="Arial" panose="020B0604020202020204" pitchFamily="34" charset="0"/>
                </a:rPr>
                <a:t>Total Points</a:t>
              </a:r>
              <a:r>
                <a:rPr kumimoji="0" lang="en-US" sz="1600" b="1" i="0" u="none" strike="noStrike" kern="1200" cap="none" spc="0" normalizeH="0" baseline="0" noProof="0" dirty="0">
                  <a:ln>
                    <a:noFill/>
                  </a:ln>
                  <a:solidFill>
                    <a:prstClr val="black"/>
                  </a:solidFill>
                  <a:effectLst/>
                  <a:uLnTx/>
                  <a:uFillTx/>
                  <a:latin typeface="Arial Bold" panose="020B0604020202020204" charset="0"/>
                  <a:ea typeface="Arial Unicode MS" panose="020B0604020202020204" charset="-122"/>
                  <a:cs typeface="Arial Bold" panose="020B0604020202020204" charset="0"/>
                  <a:sym typeface="Arial" panose="020B0604020202020204" pitchFamily="34" charset="0"/>
                </a:rPr>
                <a:t> for E, S, and G</a:t>
              </a:r>
            </a:p>
            <a:p>
              <a:pPr marL="285750" marR="0" lvl="0" indent="-285750" algn="l" defTabSz="121666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We calculate a "total points" score for Environmental, Social, and Governance discussions separately.</a:t>
              </a:r>
            </a:p>
            <a:p>
              <a:pPr marL="285750" marR="0" lvl="0" indent="-285750" algn="l" defTabSz="121666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Total Score = Positive Score - Negative Score</a:t>
              </a:r>
            </a:p>
            <a:p>
              <a:pPr marL="285750" marR="0" lvl="0" indent="-285750" algn="l" defTabSz="121666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This score reflects the overall sentiment or stance of the document toward each ESG category.</a:t>
              </a:r>
            </a:p>
          </p:txBody>
        </p:sp>
        <p:sp>
          <p:nvSpPr>
            <p:cNvPr id="18" name="矩形 17"/>
            <p:cNvSpPr/>
            <p:nvPr/>
          </p:nvSpPr>
          <p:spPr>
            <a:xfrm>
              <a:off x="2017251" y="5436456"/>
              <a:ext cx="10037445" cy="157226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Bold" panose="020B0604020202020204" charset="0"/>
                  <a:ea typeface="Arial Unicode MS" panose="020B0604020202020204" charset="-122"/>
                  <a:cs typeface="Arial Bold" panose="020B0604020202020204" charset="0"/>
                  <a:sym typeface="Arial" panose="020B0604020202020204" pitchFamily="34" charset="0"/>
                </a:rPr>
                <a:t>Step 3: </a:t>
              </a:r>
              <a:r>
                <a:rPr kumimoji="0" sz="1600" b="1" i="0" u="none" strike="noStrike" kern="1200" cap="none" spc="0" normalizeH="0" baseline="0" noProof="0" dirty="0">
                  <a:ln>
                    <a:noFill/>
                  </a:ln>
                  <a:solidFill>
                    <a:prstClr val="black"/>
                  </a:solidFill>
                  <a:effectLst/>
                  <a:uLnTx/>
                  <a:uFillTx/>
                  <a:latin typeface="Arial Bold" panose="020B0604020202020204" charset="0"/>
                  <a:ea typeface="Arial Unicode MS" panose="020B0604020202020204" charset="-122"/>
                  <a:cs typeface="Arial Bold" panose="020B0604020202020204" charset="0"/>
                  <a:sym typeface="Arial" panose="020B0604020202020204" pitchFamily="34" charset="0"/>
                </a:rPr>
                <a:t>Normalization for Cross-File Comparison: </a:t>
              </a:r>
            </a:p>
            <a:p>
              <a:pPr marL="285750" marR="0" lvl="0" indent="-285750" algn="l" defTabSz="121666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Since the</a:t>
              </a:r>
              <a:r>
                <a:rPr kumimoji="0"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 documents may vary significantly in their volume of ESG discussions, </a:t>
              </a: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we </a:t>
              </a:r>
              <a:r>
                <a:rPr kumimoji="0"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normalizes the total points by the total number of </a:t>
              </a:r>
              <a:r>
                <a:rPr kumimoji="0" lang="en-US"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sentiment </a:t>
              </a:r>
              <a:r>
                <a:rPr kumimoji="0"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words to convert the score into a percentage. </a:t>
              </a:r>
            </a:p>
            <a:p>
              <a:pPr marL="285750" marR="0" lvl="0" indent="-285750" algn="l" defTabSz="121666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sz="1600" b="0" i="0" u="none" strike="noStrike" kern="1200" cap="none" spc="0" normalizeH="0" baseline="0" noProof="0" dirty="0">
                  <a:ln>
                    <a:noFill/>
                  </a:ln>
                  <a:solidFill>
                    <a:prstClr val="black"/>
                  </a:solidFill>
                  <a:effectLst/>
                  <a:uLnTx/>
                  <a:uFillTx/>
                  <a:latin typeface="Arial Regular" panose="020B0604020202020204" charset="0"/>
                  <a:ea typeface="Arial Unicode MS" panose="020B0604020202020204" charset="-122"/>
                  <a:cs typeface="Arial Regular" panose="020B0604020202020204" charset="0"/>
                  <a:sym typeface="Arial" panose="020B0604020202020204" pitchFamily="34" charset="0"/>
                </a:rPr>
                <a:t>This normalization allows for a fair comparison across documents of different lengths and densities of ESG discussions.</a:t>
              </a: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pic>
        <p:nvPicPr>
          <p:cNvPr id="4" name="Picture 3" descr="Screenshot 2024-02-27 at 5.40.32 PM"/>
          <p:cNvPicPr>
            <a:picLocks noChangeAspect="1"/>
          </p:cNvPicPr>
          <p:nvPr/>
        </p:nvPicPr>
        <p:blipFill>
          <a:blip r:embed="rId4"/>
          <a:stretch>
            <a:fillRect/>
          </a:stretch>
        </p:blipFill>
        <p:spPr>
          <a:xfrm>
            <a:off x="1712128" y="1361570"/>
            <a:ext cx="8551844" cy="4973341"/>
          </a:xfrm>
          <a:prstGeom prst="rect">
            <a:avLst/>
          </a:prstGeom>
        </p:spPr>
      </p:pic>
      <p:sp>
        <p:nvSpPr>
          <p:cNvPr id="2" name="文本框 1">
            <a:extLst>
              <a:ext uri="{FF2B5EF4-FFF2-40B4-BE49-F238E27FC236}">
                <a16:creationId xmlns:a16="http://schemas.microsoft.com/office/drawing/2014/main" id="{057E377E-2D82-2A35-CB48-55AFA9738516}"/>
              </a:ext>
            </a:extLst>
          </p:cNvPr>
          <p:cNvSpPr txBox="1"/>
          <p:nvPr/>
        </p:nvSpPr>
        <p:spPr>
          <a:xfrm>
            <a:off x="495300" y="333375"/>
            <a:ext cx="908939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sym typeface="+mn-ea"/>
              </a:rPr>
              <a:t>4. Quantifying Discussions and Calculating Points</a:t>
            </a:r>
            <a:endParaRPr kumimoji="0" lang="zh-CN" altLang="en-US" sz="28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9" y="333477"/>
            <a:ext cx="4337214"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Output</a:t>
            </a:r>
          </a:p>
        </p:txBody>
      </p:sp>
      <p:grpSp>
        <p:nvGrpSpPr>
          <p:cNvPr id="9" name="组合 8"/>
          <p:cNvGrpSpPr/>
          <p:nvPr/>
        </p:nvGrpSpPr>
        <p:grpSpPr>
          <a:xfrm>
            <a:off x="1151888" y="3276197"/>
            <a:ext cx="9888233" cy="3185479"/>
            <a:chOff x="1075053" y="4936722"/>
            <a:chExt cx="9888233" cy="3185479"/>
          </a:xfrm>
        </p:grpSpPr>
        <p:sp>
          <p:nvSpPr>
            <p:cNvPr id="10" name="圆角矩形 9"/>
            <p:cNvSpPr/>
            <p:nvPr/>
          </p:nvSpPr>
          <p:spPr>
            <a:xfrm>
              <a:off x="1238250" y="4936722"/>
              <a:ext cx="2471580"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文本框 10"/>
            <p:cNvSpPr txBox="1"/>
            <p:nvPr/>
          </p:nvSpPr>
          <p:spPr>
            <a:xfrm>
              <a:off x="1075053" y="4983136"/>
              <a:ext cx="2797972" cy="368300"/>
            </a:xfrm>
            <a:prstGeom prst="rect">
              <a:avLst/>
            </a:prstGeom>
            <a:noFill/>
          </p:spPr>
          <p:txBody>
            <a:bodyPr wrap="square" rtlCol="0">
              <a:spAutoFit/>
            </a:bodyPr>
            <a:lstStyle/>
            <a:p>
              <a:pPr marL="0" marR="0" lvl="0" indent="0" algn="ctr" defTabSz="1216660" rtl="0" eaLnBrk="1" fontAlgn="auto" latinLnBrk="0" hangingPunct="1">
                <a:lnSpc>
                  <a:spcPct val="100000"/>
                </a:lnSpc>
                <a:spcBef>
                  <a:spcPct val="2000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rPr>
                <a:t>Output Variables</a:t>
              </a:r>
            </a:p>
          </p:txBody>
        </p:sp>
        <p:sp>
          <p:nvSpPr>
            <p:cNvPr id="14" name="矩形 13"/>
            <p:cNvSpPr/>
            <p:nvPr/>
          </p:nvSpPr>
          <p:spPr>
            <a:xfrm>
              <a:off x="1238250" y="5623055"/>
              <a:ext cx="9725036" cy="2499146"/>
            </a:xfrm>
            <a:prstGeom prst="rect">
              <a:avLst/>
            </a:prstGeom>
            <a:noFill/>
          </p:spPr>
          <p:txBody>
            <a:bodyPr wrap="square" lIns="0" tIns="0" rIns="0" bIns="0" rtlCol="0" anchor="t" anchorCtr="0">
              <a:spAutoFit/>
            </a:bodyPr>
            <a:lstStyle/>
            <a:p>
              <a:pPr marL="285750" marR="0" lvl="0" indent="-285750" algn="l" defTabSz="1216660" rtl="0" eaLnBrk="1" fontAlgn="auto" latinLnBrk="0" hangingPunct="1">
                <a:lnSpc>
                  <a:spcPct val="120000"/>
                </a:lnSpc>
                <a:spcBef>
                  <a:spcPct val="20000"/>
                </a:spcBef>
                <a:spcAft>
                  <a:spcPts val="0"/>
                </a:spcAft>
                <a:buClrTx/>
                <a:buSzTx/>
                <a:buFont typeface="Wingdings" panose="05000000000000000000" charset="0"/>
                <a:buChar char=""/>
                <a:tabLst/>
                <a:defRPr/>
              </a:pP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Total Environmental</a:t>
              </a:r>
              <a:r>
                <a:rPr kumimoji="0" lang="en-US"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/Social/Governmental</a:t>
              </a: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 Discussion</a:t>
              </a:r>
            </a:p>
            <a:p>
              <a:pPr marL="285750" marR="0" lvl="0" indent="-285750" algn="l" defTabSz="1216660" rtl="0" eaLnBrk="1" fontAlgn="auto" latinLnBrk="0" hangingPunct="1">
                <a:lnSpc>
                  <a:spcPct val="120000"/>
                </a:lnSpc>
                <a:spcBef>
                  <a:spcPct val="20000"/>
                </a:spcBef>
                <a:spcAft>
                  <a:spcPts val="0"/>
                </a:spcAft>
                <a:buClrTx/>
                <a:buSzTx/>
                <a:buFont typeface="Wingdings" panose="05000000000000000000" charset="0"/>
                <a:buChar char=""/>
                <a:tabLst/>
                <a:defRPr/>
              </a:pP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Total </a:t>
              </a:r>
              <a:r>
                <a:rPr kumimoji="0" lang="en-US"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E/S/G </a:t>
              </a: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Points</a:t>
              </a:r>
            </a:p>
            <a:p>
              <a:pPr marL="628650" marR="0" lvl="1" indent="-171450" algn="l" defTabSz="121666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Positive </a:t>
              </a:r>
              <a:r>
                <a:rPr kumimoji="0" lang="en-US"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E/S/G </a:t>
              </a: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Points</a:t>
              </a:r>
            </a:p>
            <a:p>
              <a:pPr marL="628650" marR="0" lvl="1" indent="-171450" algn="l" defTabSz="121666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Negative </a:t>
              </a:r>
              <a:r>
                <a:rPr kumimoji="0" lang="en-US"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E/S/G </a:t>
              </a: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Points</a:t>
              </a:r>
            </a:p>
            <a:p>
              <a:pPr marL="285750" marR="0" lvl="0" indent="-285750" algn="l" defTabSz="1216660" rtl="0" eaLnBrk="1" fontAlgn="auto" latinLnBrk="0" hangingPunct="1">
                <a:lnSpc>
                  <a:spcPct val="120000"/>
                </a:lnSpc>
                <a:spcBef>
                  <a:spcPct val="20000"/>
                </a:spcBef>
                <a:spcAft>
                  <a:spcPts val="0"/>
                </a:spcAft>
                <a:buClrTx/>
                <a:buSzTx/>
                <a:buFont typeface="Wingdings" panose="05000000000000000000" charset="0"/>
                <a:buChar char=""/>
                <a:tabLst/>
                <a:defRPr/>
              </a:pP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Total </a:t>
              </a:r>
              <a:r>
                <a:rPr kumimoji="0" lang="en-US"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E/S/G </a:t>
              </a: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Sentiment</a:t>
              </a:r>
            </a:p>
            <a:p>
              <a:pPr marL="285750" marR="0" lvl="0" indent="-285750" algn="l" defTabSz="1216660" rtl="0" eaLnBrk="1" fontAlgn="auto" latinLnBrk="0" hangingPunct="1">
                <a:lnSpc>
                  <a:spcPct val="120000"/>
                </a:lnSpc>
                <a:spcBef>
                  <a:spcPct val="20000"/>
                </a:spcBef>
                <a:spcAft>
                  <a:spcPts val="0"/>
                </a:spcAft>
                <a:buClrTx/>
                <a:buSzTx/>
                <a:buFont typeface="Wingdings" panose="05000000000000000000" charset="0"/>
                <a:buChar char=""/>
                <a:tabLst/>
                <a:defRPr/>
              </a:pPr>
              <a:r>
                <a:rPr kumimoji="0" sz="20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Calibri"/>
                  <a:sym typeface="Arial" panose="020B0604020202020204" pitchFamily="34" charset="0"/>
                </a:rPr>
                <a:t>Total ESG Sentiment</a:t>
              </a:r>
            </a:p>
          </p:txBody>
        </p:sp>
      </p:grpSp>
      <p:pic>
        <p:nvPicPr>
          <p:cNvPr id="3" name="Picture 2"/>
          <p:cNvPicPr>
            <a:picLocks noChangeAspect="1"/>
          </p:cNvPicPr>
          <p:nvPr/>
        </p:nvPicPr>
        <p:blipFill>
          <a:blip r:embed="rId4"/>
          <a:stretch>
            <a:fillRect/>
          </a:stretch>
        </p:blipFill>
        <p:spPr>
          <a:xfrm>
            <a:off x="0" y="1318260"/>
            <a:ext cx="12192000" cy="1494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cstate="screen"/>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6400083" y="3217107"/>
            <a:ext cx="5289550" cy="1368425"/>
            <a:chOff x="6672263" y="2708275"/>
            <a:chExt cx="5289550" cy="1368425"/>
          </a:xfrm>
        </p:grpSpPr>
        <p:grpSp>
          <p:nvGrpSpPr>
            <p:cNvPr id="13" name="组合 2"/>
            <p:cNvGrpSpPr/>
            <p:nvPr/>
          </p:nvGrpSpPr>
          <p:grpSpPr bwMode="auto">
            <a:xfrm>
              <a:off x="6888163" y="2821691"/>
              <a:ext cx="4922788" cy="1200329"/>
              <a:chOff x="322440" y="3907701"/>
              <a:chExt cx="4923072" cy="1200734"/>
            </a:xfrm>
          </p:grpSpPr>
          <p:sp>
            <p:nvSpPr>
              <p:cNvPr id="14" name="文本框 13"/>
              <p:cNvSpPr txBox="1"/>
              <p:nvPr/>
            </p:nvSpPr>
            <p:spPr>
              <a:xfrm>
                <a:off x="1221016" y="3907701"/>
                <a:ext cx="4024496" cy="120073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Regression &amp; Visualization</a:t>
                </a: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4"/>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9" y="334112"/>
            <a:ext cx="4337214"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Regression Analysis</a:t>
            </a:r>
          </a:p>
        </p:txBody>
      </p:sp>
      <p:grpSp>
        <p:nvGrpSpPr>
          <p:cNvPr id="4" name="组合 3"/>
          <p:cNvGrpSpPr/>
          <p:nvPr/>
        </p:nvGrpSpPr>
        <p:grpSpPr>
          <a:xfrm>
            <a:off x="400685" y="1016898"/>
            <a:ext cx="10893425" cy="5768567"/>
            <a:chOff x="673463" y="2029631"/>
            <a:chExt cx="4793888" cy="4889139"/>
          </a:xfrm>
        </p:grpSpPr>
        <p:sp>
          <p:nvSpPr>
            <p:cNvPr id="5" name="圆角矩形 4"/>
            <p:cNvSpPr/>
            <p:nvPr/>
          </p:nvSpPr>
          <p:spPr>
            <a:xfrm>
              <a:off x="876620" y="2029631"/>
              <a:ext cx="4590731" cy="4889139"/>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1022211" y="2357225"/>
              <a:ext cx="4287812" cy="386001"/>
            </a:xfrm>
            <a:prstGeom prst="rect">
              <a:avLst/>
            </a:prstGeom>
          </p:spPr>
          <p:txBody>
            <a:bodyPr wrap="square">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endParaRPr>
            </a:p>
          </p:txBody>
        </p:sp>
        <p:sp>
          <p:nvSpPr>
            <p:cNvPr id="7" name="圆角矩形 6"/>
            <p:cNvSpPr/>
            <p:nvPr/>
          </p:nvSpPr>
          <p:spPr>
            <a:xfrm>
              <a:off x="673463" y="3491738"/>
              <a:ext cx="690230" cy="151607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文本框 7"/>
            <p:cNvSpPr txBox="1"/>
            <p:nvPr/>
          </p:nvSpPr>
          <p:spPr>
            <a:xfrm>
              <a:off x="673463" y="3933608"/>
              <a:ext cx="690510" cy="632331"/>
            </a:xfrm>
            <a:prstGeom prst="rect">
              <a:avLst/>
            </a:prstGeom>
            <a:noFill/>
          </p:spPr>
          <p:txBody>
            <a:bodyPr wrap="square" rtlCol="0">
              <a:spAutoFit/>
            </a:bodyPr>
            <a:lstStyle/>
            <a:p>
              <a:pPr marL="0" marR="0" lvl="0" indent="0" algn="ctr" defTabSz="1216660" rtl="0" eaLnBrk="1" fontAlgn="auto" latinLnBrk="0" hangingPunct="1">
                <a:lnSpc>
                  <a:spcPct val="100000"/>
                </a:lnSpc>
                <a:spcBef>
                  <a:spcPct val="2000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rPr>
                <a:t>Four</a:t>
              </a:r>
            </a:p>
            <a:p>
              <a:pPr marL="0" marR="0" lvl="0" indent="0" algn="ctr" defTabSz="1216660" rtl="0" eaLnBrk="1" fontAlgn="auto" latinLnBrk="0" hangingPunct="1">
                <a:lnSpc>
                  <a:spcPct val="100000"/>
                </a:lnSpc>
                <a:spcBef>
                  <a:spcPct val="2000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rPr>
                <a:t>Regressions</a:t>
              </a:r>
            </a:p>
          </p:txBody>
        </p:sp>
      </p:grpSp>
      <p:pic>
        <p:nvPicPr>
          <p:cNvPr id="3" name="Picture 2" descr="Screenshot 2024-02-27 at 8.23.12 PM"/>
          <p:cNvPicPr>
            <a:picLocks noChangeAspect="1"/>
          </p:cNvPicPr>
          <p:nvPr/>
        </p:nvPicPr>
        <p:blipFill rotWithShape="1">
          <a:blip r:embed="rId4"/>
          <a:srcRect l="10691" t="21498" r="10450"/>
          <a:stretch/>
        </p:blipFill>
        <p:spPr>
          <a:xfrm>
            <a:off x="2895600" y="1066148"/>
            <a:ext cx="7456534" cy="3687992"/>
          </a:xfrm>
          <a:prstGeom prst="rect">
            <a:avLst/>
          </a:prstGeom>
        </p:spPr>
      </p:pic>
      <p:sp>
        <p:nvSpPr>
          <p:cNvPr id="2" name="TextBox 1">
            <a:extLst>
              <a:ext uri="{FF2B5EF4-FFF2-40B4-BE49-F238E27FC236}">
                <a16:creationId xmlns:a16="http://schemas.microsoft.com/office/drawing/2014/main" id="{6CA25816-C768-BDFB-616F-358E317FC42F}"/>
              </a:ext>
            </a:extLst>
          </p:cNvPr>
          <p:cNvSpPr txBox="1"/>
          <p:nvPr/>
        </p:nvSpPr>
        <p:spPr>
          <a:xfrm>
            <a:off x="1636718" y="4884222"/>
            <a:ext cx="10119037" cy="2031325"/>
          </a:xfrm>
          <a:prstGeom prst="rect">
            <a:avLst/>
          </a:prstGeom>
          <a:noFill/>
        </p:spPr>
        <p:txBody>
          <a:bodyPr wrap="square" rtlCol="0">
            <a:spAutoFit/>
          </a:bodyPr>
          <a:lstStyle/>
          <a:p>
            <a:r>
              <a:rPr lang="en-US" altLang="zh-CN" dirty="0">
                <a:solidFill>
                  <a:prstClr val="black">
                    <a:lumMod val="65000"/>
                    <a:lumOff val="35000"/>
                  </a:prstClr>
                </a:solidFill>
                <a:latin typeface="Calibri"/>
              </a:rPr>
              <a:t>After</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gaining</a:t>
            </a:r>
            <a:r>
              <a:rPr lang="zh-CN" altLang="en-US" dirty="0">
                <a:solidFill>
                  <a:prstClr val="black">
                    <a:lumMod val="65000"/>
                    <a:lumOff val="35000"/>
                  </a:prstClr>
                </a:solidFill>
                <a:latin typeface="Calibri"/>
              </a:rPr>
              <a:t> </a:t>
            </a:r>
            <a:r>
              <a:rPr lang="en-US" altLang="zh-CN" dirty="0" err="1">
                <a:solidFill>
                  <a:prstClr val="black">
                    <a:lumMod val="65000"/>
                    <a:lumOff val="35000"/>
                  </a:prstClr>
                </a:solidFill>
                <a:latin typeface="Calibri"/>
              </a:rPr>
              <a:t>esg</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sentiment</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score,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we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try</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to</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find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the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relationship</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between</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financial</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metrics</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and</a:t>
            </a:r>
            <a:r>
              <a:rPr lang="zh-CN" altLang="en-US" dirty="0">
                <a:solidFill>
                  <a:prstClr val="black">
                    <a:lumMod val="65000"/>
                    <a:lumOff val="35000"/>
                  </a:prstClr>
                </a:solidFill>
                <a:latin typeface="Calibri"/>
              </a:rPr>
              <a:t> </a:t>
            </a:r>
            <a:r>
              <a:rPr lang="en-US" altLang="zh-CN" dirty="0" err="1">
                <a:solidFill>
                  <a:prstClr val="black">
                    <a:lumMod val="65000"/>
                    <a:lumOff val="35000"/>
                  </a:prstClr>
                </a:solidFill>
                <a:latin typeface="Calibri"/>
              </a:rPr>
              <a:t>esg</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sentiment</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score,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in</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order</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to</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find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whether</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the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company</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are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inclined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to</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conceal</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the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bad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financial</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performance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using</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positive</a:t>
            </a:r>
            <a:r>
              <a:rPr lang="zh-CN" altLang="en-US" dirty="0">
                <a:solidFill>
                  <a:prstClr val="black">
                    <a:lumMod val="65000"/>
                    <a:lumOff val="35000"/>
                  </a:prstClr>
                </a:solidFill>
                <a:latin typeface="Calibri"/>
              </a:rPr>
              <a:t> </a:t>
            </a:r>
            <a:r>
              <a:rPr lang="en-US" altLang="zh-CN" dirty="0" err="1">
                <a:solidFill>
                  <a:prstClr val="black">
                    <a:lumMod val="65000"/>
                    <a:lumOff val="35000"/>
                  </a:prstClr>
                </a:solidFill>
                <a:latin typeface="Calibri"/>
              </a:rPr>
              <a:t>esg</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content</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or</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inclined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to</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have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positive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tone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in</a:t>
            </a:r>
            <a:r>
              <a:rPr lang="zh-CN" altLang="en-US" dirty="0">
                <a:solidFill>
                  <a:prstClr val="black">
                    <a:lumMod val="65000"/>
                    <a:lumOff val="35000"/>
                  </a:prstClr>
                </a:solidFill>
                <a:latin typeface="Calibri"/>
              </a:rPr>
              <a:t> </a:t>
            </a:r>
            <a:r>
              <a:rPr lang="en-US" altLang="zh-CN" dirty="0" err="1">
                <a:solidFill>
                  <a:prstClr val="black">
                    <a:lumMod val="65000"/>
                    <a:lumOff val="35000"/>
                  </a:prstClr>
                </a:solidFill>
                <a:latin typeface="Calibri"/>
              </a:rPr>
              <a:t>esg</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content</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when</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financial</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performance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is</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good.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Here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is</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our</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regression</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model.</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If</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company</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are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trying</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to</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conceal,</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the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coefficient</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of</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beta</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are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expected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to</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be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negative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before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ROE(higher</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ROE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indicate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good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profitability</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performance)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and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positive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before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Solvency</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ratio(low</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solvency</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ratio</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indicate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good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debt</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control).</a:t>
            </a:r>
            <a:endParaRPr lang="en-US" dirty="0">
              <a:solidFill>
                <a:prstClr val="black">
                  <a:lumMod val="65000"/>
                  <a:lumOff val="35000"/>
                </a:prstClr>
              </a:solidFill>
              <a:latin typeface="Calibri"/>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47EAA677-37F9-789C-A6AC-E6606340D638}"/>
              </a:ext>
            </a:extLst>
          </p:cNvPr>
          <p:cNvSpPr txBox="1"/>
          <p:nvPr/>
        </p:nvSpPr>
        <p:spPr>
          <a:xfrm>
            <a:off x="6186619" y="959295"/>
            <a:ext cx="5178960" cy="168051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defRPr/>
            </a:pPr>
            <a:r>
              <a:rPr kumimoji="0" lang="en-US" sz="1600" b="0" i="0" u="none" strike="noStrike" cap="none" spc="0" normalizeH="0" baseline="0" noProof="0" dirty="0">
                <a:ln>
                  <a:noFill/>
                </a:ln>
                <a:solidFill>
                  <a:schemeClr val="tx1">
                    <a:lumMod val="65000"/>
                    <a:lumOff val="35000"/>
                  </a:schemeClr>
                </a:solidFill>
                <a:effectLst/>
                <a:uLnTx/>
                <a:uFillTx/>
              </a:rPr>
              <a:t>The total ESG sentiment score are within the range of -1 and +1, with a mean of 0.139.</a:t>
            </a:r>
            <a:r>
              <a:rPr lang="en-US" altLang="zh-CN" sz="1600" dirty="0">
                <a:solidFill>
                  <a:schemeClr val="tx1">
                    <a:lumMod val="65000"/>
                    <a:lumOff val="35000"/>
                  </a:schemeClr>
                </a:solidFill>
              </a:rPr>
              <a:t> </a:t>
            </a:r>
            <a:r>
              <a:rPr lang="en-US" altLang="zh-CN" sz="1600" b="1" dirty="0">
                <a:solidFill>
                  <a:schemeClr val="tx1">
                    <a:lumMod val="65000"/>
                    <a:lumOff val="35000"/>
                  </a:schemeClr>
                </a:solidFill>
              </a:rPr>
              <a:t>Mean of the </a:t>
            </a:r>
            <a:r>
              <a:rPr lang="en-US" altLang="zh-CN" sz="1600" b="1" dirty="0" err="1">
                <a:solidFill>
                  <a:schemeClr val="tx1">
                    <a:lumMod val="65000"/>
                    <a:lumOff val="35000"/>
                  </a:schemeClr>
                </a:solidFill>
              </a:rPr>
              <a:t>esg</a:t>
            </a:r>
            <a:r>
              <a:rPr lang="en-US" altLang="zh-CN" sz="1600" b="1" dirty="0">
                <a:solidFill>
                  <a:schemeClr val="tx1">
                    <a:lumMod val="65000"/>
                    <a:lumOff val="35000"/>
                  </a:schemeClr>
                </a:solidFill>
              </a:rPr>
              <a:t> sentiment of all sample companies is positive, implying that most companies are trying to report positive ESG content,</a:t>
            </a:r>
            <a:r>
              <a:rPr lang="en-US" altLang="zh-CN" sz="1600" dirty="0">
                <a:solidFill>
                  <a:schemeClr val="tx1">
                    <a:lumMod val="65000"/>
                    <a:lumOff val="35000"/>
                  </a:schemeClr>
                </a:solidFill>
              </a:rPr>
              <a:t> which is within our expectations. But the variation of sentiment is very large for reports.</a:t>
            </a:r>
            <a:endParaRPr lang="en-US" sz="1600" dirty="0">
              <a:solidFill>
                <a:schemeClr val="tx1">
                  <a:lumMod val="65000"/>
                  <a:lumOff val="35000"/>
                </a:schemeClr>
              </a:solidFill>
            </a:endParaRPr>
          </a:p>
          <a:p>
            <a:pPr marL="28575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cap="none" spc="0" normalizeH="0" baseline="0" noProof="0" dirty="0">
              <a:ln>
                <a:noFill/>
              </a:ln>
              <a:solidFill>
                <a:schemeClr val="tx1">
                  <a:lumMod val="65000"/>
                  <a:lumOff val="35000"/>
                </a:schemeClr>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cap="none" spc="0" normalizeH="0" baseline="0" noProof="0" dirty="0">
              <a:ln>
                <a:noFill/>
              </a:ln>
              <a:solidFill>
                <a:schemeClr val="tx1">
                  <a:lumMod val="65000"/>
                  <a:lumOff val="35000"/>
                </a:schemeClr>
              </a:solidFill>
              <a:effectLst/>
              <a:uLnTx/>
              <a:uFillTx/>
            </a:endParaRPr>
          </a:p>
        </p:txBody>
      </p:sp>
      <p:pic>
        <p:nvPicPr>
          <p:cNvPr id="4" name="图片 3" descr="表格&#10;&#10;描述已自动生成">
            <a:extLst>
              <a:ext uri="{FF2B5EF4-FFF2-40B4-BE49-F238E27FC236}">
                <a16:creationId xmlns:a16="http://schemas.microsoft.com/office/drawing/2014/main" id="{3FCB55F3-9451-A5C4-7A4D-D06C9467D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619" y="2621388"/>
            <a:ext cx="5586941" cy="3254392"/>
          </a:xfrm>
          <a:prstGeom prst="rect">
            <a:avLst/>
          </a:prstGeom>
        </p:spPr>
      </p:pic>
      <p:pic>
        <p:nvPicPr>
          <p:cNvPr id="12" name="图片 11"/>
          <p:cNvPicPr>
            <a:picLocks noChangeAspect="1"/>
          </p:cNvPicPr>
          <p:nvPr/>
        </p:nvPicPr>
        <p:blipFill rotWithShape="1">
          <a:blip r:embed="rId4" cstate="screen"/>
          <a:srcRect/>
          <a:stretch>
            <a:fillRect/>
          </a:stretch>
        </p:blipFill>
        <p:spPr>
          <a:xfrm>
            <a:off x="261257" y="159659"/>
            <a:ext cx="949376" cy="870856"/>
          </a:xfrm>
          <a:prstGeom prst="rect">
            <a:avLst/>
          </a:prstGeom>
        </p:spPr>
      </p:pic>
      <p:sp>
        <p:nvSpPr>
          <p:cNvPr id="3" name="文本框 12">
            <a:extLst>
              <a:ext uri="{FF2B5EF4-FFF2-40B4-BE49-F238E27FC236}">
                <a16:creationId xmlns:a16="http://schemas.microsoft.com/office/drawing/2014/main" id="{246DF283-81FA-B8E7-043B-FE09A5202FB7}"/>
              </a:ext>
            </a:extLst>
          </p:cNvPr>
          <p:cNvSpPr txBox="1"/>
          <p:nvPr/>
        </p:nvSpPr>
        <p:spPr>
          <a:xfrm>
            <a:off x="989011" y="159659"/>
            <a:ext cx="3807187" cy="222807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altLang="zh-CN" sz="4000" b="1" i="0" u="none" strike="noStrike" cap="none" spc="0" normalizeH="0" baseline="0" noProof="0" dirty="0">
                <a:ln>
                  <a:noFill/>
                </a:ln>
                <a:solidFill>
                  <a:schemeClr val="tx1">
                    <a:lumMod val="65000"/>
                    <a:lumOff val="35000"/>
                  </a:schemeClr>
                </a:solidFill>
                <a:effectLst/>
                <a:uLnTx/>
                <a:uFillTx/>
                <a:latin typeface="+mj-lt"/>
                <a:ea typeface="+mj-ea"/>
                <a:cs typeface="+mj-cs"/>
              </a:rPr>
              <a:t>Descriptive</a:t>
            </a:r>
            <a:r>
              <a:rPr kumimoji="0" lang="zh-CN" altLang="en-US" sz="4000" b="1" i="0" u="none" strike="noStrike"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cap="none" spc="0" normalizeH="0" baseline="0" noProof="0" dirty="0">
                <a:ln>
                  <a:noFill/>
                </a:ln>
                <a:solidFill>
                  <a:schemeClr val="tx1">
                    <a:lumMod val="65000"/>
                    <a:lumOff val="35000"/>
                  </a:schemeClr>
                </a:solidFill>
                <a:effectLst/>
                <a:uLnTx/>
                <a:uFillTx/>
                <a:latin typeface="+mj-lt"/>
                <a:ea typeface="+mj-ea"/>
                <a:cs typeface="+mj-cs"/>
              </a:rPr>
              <a:t>Statistics</a:t>
            </a:r>
          </a:p>
        </p:txBody>
      </p:sp>
      <p:pic>
        <p:nvPicPr>
          <p:cNvPr id="5" name="Picture 4">
            <a:extLst>
              <a:ext uri="{FF2B5EF4-FFF2-40B4-BE49-F238E27FC236}">
                <a16:creationId xmlns:a16="http://schemas.microsoft.com/office/drawing/2014/main" id="{F037B77A-C7EB-55B5-A0C2-F81DD50E3BDE}"/>
              </a:ext>
            </a:extLst>
          </p:cNvPr>
          <p:cNvPicPr>
            <a:picLocks noChangeAspect="1"/>
          </p:cNvPicPr>
          <p:nvPr/>
        </p:nvPicPr>
        <p:blipFill>
          <a:blip r:embed="rId5"/>
          <a:stretch>
            <a:fillRect/>
          </a:stretch>
        </p:blipFill>
        <p:spPr>
          <a:xfrm>
            <a:off x="334385" y="2621388"/>
            <a:ext cx="5679137" cy="3254392"/>
          </a:xfrm>
          <a:prstGeom prst="rect">
            <a:avLst/>
          </a:prstGeom>
        </p:spPr>
      </p:pic>
      <p:sp>
        <p:nvSpPr>
          <p:cNvPr id="6" name="TextBox 5">
            <a:extLst>
              <a:ext uri="{FF2B5EF4-FFF2-40B4-BE49-F238E27FC236}">
                <a16:creationId xmlns:a16="http://schemas.microsoft.com/office/drawing/2014/main" id="{E689FE9C-EAA7-A90F-CEBB-D421858BB528}"/>
              </a:ext>
            </a:extLst>
          </p:cNvPr>
          <p:cNvSpPr txBox="1"/>
          <p:nvPr/>
        </p:nvSpPr>
        <p:spPr>
          <a:xfrm>
            <a:off x="1530673" y="6109435"/>
            <a:ext cx="3833807" cy="369332"/>
          </a:xfrm>
          <a:prstGeom prst="rect">
            <a:avLst/>
          </a:prstGeom>
          <a:noFill/>
        </p:spPr>
        <p:txBody>
          <a:bodyPr wrap="square" rtlCol="0">
            <a:spAutoFit/>
          </a:bodyPr>
          <a:lstStyle/>
          <a:p>
            <a:r>
              <a:rPr lang="en-US" dirty="0"/>
              <a:t>Distribution of Sentiment</a:t>
            </a:r>
          </a:p>
        </p:txBody>
      </p:sp>
      <p:sp>
        <p:nvSpPr>
          <p:cNvPr id="7" name="TextBox 6">
            <a:extLst>
              <a:ext uri="{FF2B5EF4-FFF2-40B4-BE49-F238E27FC236}">
                <a16:creationId xmlns:a16="http://schemas.microsoft.com/office/drawing/2014/main" id="{32F19731-5F48-E361-A5BA-36834DCBB741}"/>
              </a:ext>
            </a:extLst>
          </p:cNvPr>
          <p:cNvSpPr txBox="1"/>
          <p:nvPr/>
        </p:nvSpPr>
        <p:spPr>
          <a:xfrm>
            <a:off x="7413313" y="6109435"/>
            <a:ext cx="3833807" cy="369332"/>
          </a:xfrm>
          <a:prstGeom prst="rect">
            <a:avLst/>
          </a:prstGeom>
          <a:noFill/>
        </p:spPr>
        <p:txBody>
          <a:bodyPr wrap="square" rtlCol="0">
            <a:spAutoFit/>
          </a:bodyPr>
          <a:lstStyle/>
          <a:p>
            <a:r>
              <a:rPr lang="en-US" dirty="0"/>
              <a:t>Distribution of Sentiment</a:t>
            </a:r>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8814D2E-EB9F-9510-B7DC-EFEAA160F1F3}"/>
              </a:ext>
            </a:extLst>
          </p:cNvPr>
          <p:cNvSpPr>
            <a:spLocks noGrp="1"/>
          </p:cNvSpPr>
          <p:nvPr>
            <p:ph idx="1"/>
          </p:nvPr>
        </p:nvSpPr>
        <p:spPr/>
        <p:txBody>
          <a:bodyPr/>
          <a:lstStyle/>
          <a:p>
            <a:endParaRPr kumimoji="1" lang="zh-CN" altLang="en-US"/>
          </a:p>
        </p:txBody>
      </p:sp>
      <p:pic>
        <p:nvPicPr>
          <p:cNvPr id="6" name="Picture 5">
            <a:extLst>
              <a:ext uri="{FF2B5EF4-FFF2-40B4-BE49-F238E27FC236}">
                <a16:creationId xmlns:a16="http://schemas.microsoft.com/office/drawing/2014/main" id="{0067712A-CC13-E119-315D-B295388B688B}"/>
              </a:ext>
            </a:extLst>
          </p:cNvPr>
          <p:cNvPicPr>
            <a:picLocks noChangeAspect="1"/>
          </p:cNvPicPr>
          <p:nvPr/>
        </p:nvPicPr>
        <p:blipFill>
          <a:blip r:embed="rId3"/>
          <a:stretch>
            <a:fillRect/>
          </a:stretch>
        </p:blipFill>
        <p:spPr>
          <a:xfrm>
            <a:off x="1112834" y="1480172"/>
            <a:ext cx="8328050" cy="4149206"/>
          </a:xfrm>
          <a:prstGeom prst="rect">
            <a:avLst/>
          </a:prstGeom>
        </p:spPr>
      </p:pic>
      <p:sp>
        <p:nvSpPr>
          <p:cNvPr id="7" name="文本框 12">
            <a:extLst>
              <a:ext uri="{FF2B5EF4-FFF2-40B4-BE49-F238E27FC236}">
                <a16:creationId xmlns:a16="http://schemas.microsoft.com/office/drawing/2014/main" id="{D913DCAC-DD93-B6CE-9720-93BA5F16956C}"/>
              </a:ext>
            </a:extLst>
          </p:cNvPr>
          <p:cNvSpPr txBox="1"/>
          <p:nvPr/>
        </p:nvSpPr>
        <p:spPr>
          <a:xfrm>
            <a:off x="938021" y="-1277"/>
            <a:ext cx="5492471" cy="222807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altLang="zh-CN" sz="4000" b="1" dirty="0">
                <a:solidFill>
                  <a:schemeClr val="tx1">
                    <a:lumMod val="65000"/>
                    <a:lumOff val="35000"/>
                  </a:schemeClr>
                </a:solidFill>
                <a:latin typeface="+mj-lt"/>
                <a:ea typeface="+mj-ea"/>
                <a:cs typeface="+mj-cs"/>
              </a:rPr>
              <a:t>Word Cloud Illustration</a:t>
            </a:r>
            <a:endParaRPr kumimoji="0" lang="en-US" altLang="zh-CN" sz="4000" b="1" i="0" u="none" strike="noStrike" cap="none" spc="0" normalizeH="0" baseline="0" noProof="0" dirty="0">
              <a:ln>
                <a:noFill/>
              </a:ln>
              <a:solidFill>
                <a:schemeClr val="tx1">
                  <a:lumMod val="65000"/>
                  <a:lumOff val="35000"/>
                </a:schemeClr>
              </a:solidFill>
              <a:effectLst/>
              <a:uLnTx/>
              <a:uFillTx/>
              <a:latin typeface="+mj-lt"/>
              <a:ea typeface="+mj-ea"/>
              <a:cs typeface="+mj-cs"/>
            </a:endParaRPr>
          </a:p>
        </p:txBody>
      </p:sp>
      <p:sp>
        <p:nvSpPr>
          <p:cNvPr id="9" name="TextBox 8">
            <a:extLst>
              <a:ext uri="{FF2B5EF4-FFF2-40B4-BE49-F238E27FC236}">
                <a16:creationId xmlns:a16="http://schemas.microsoft.com/office/drawing/2014/main" id="{0303B286-9DE2-0BB4-3742-E36ECD98BE2E}"/>
              </a:ext>
            </a:extLst>
          </p:cNvPr>
          <p:cNvSpPr txBox="1"/>
          <p:nvPr/>
        </p:nvSpPr>
        <p:spPr>
          <a:xfrm>
            <a:off x="1303316" y="5853797"/>
            <a:ext cx="8137567" cy="646331"/>
          </a:xfrm>
          <a:prstGeom prst="rect">
            <a:avLst/>
          </a:prstGeom>
          <a:noFill/>
        </p:spPr>
        <p:txBody>
          <a:bodyPr wrap="square">
            <a:spAutoFit/>
          </a:bodyPr>
          <a:lstStyle/>
          <a:p>
            <a:r>
              <a:rPr kumimoji="1" lang="en-GB" altLang="zh-CN" dirty="0"/>
              <a:t>We also made </a:t>
            </a:r>
            <a:r>
              <a:rPr kumimoji="1" lang="en-GB" altLang="zh-CN" dirty="0" err="1"/>
              <a:t>wordcloud</a:t>
            </a:r>
            <a:r>
              <a:rPr kumimoji="1" lang="en-GB" altLang="zh-CN" dirty="0"/>
              <a:t> to illustrate the word frequency of </a:t>
            </a:r>
            <a:r>
              <a:rPr kumimoji="1" lang="en-GB" altLang="zh-CN" dirty="0" err="1"/>
              <a:t>esg</a:t>
            </a:r>
            <a:r>
              <a:rPr kumimoji="1" lang="en-GB" altLang="zh-CN" dirty="0"/>
              <a:t> content. Words like “regulation”, ”compliance” frequently occurs in the </a:t>
            </a:r>
            <a:r>
              <a:rPr kumimoji="1" lang="en-GB" altLang="zh-CN" dirty="0" err="1"/>
              <a:t>esg</a:t>
            </a:r>
            <a:r>
              <a:rPr kumimoji="1" lang="en-GB" altLang="zh-CN" dirty="0"/>
              <a:t> content.</a:t>
            </a:r>
            <a:endParaRPr lang="en-US" dirty="0"/>
          </a:p>
        </p:txBody>
      </p:sp>
    </p:spTree>
    <p:extLst>
      <p:ext uri="{BB962C8B-B14F-4D97-AF65-F5344CB8AC3E}">
        <p14:creationId xmlns:p14="http://schemas.microsoft.com/office/powerpoint/2010/main" val="2966936422"/>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38199" y="548464"/>
            <a:ext cx="3807187" cy="222807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altLang="zh-CN" sz="4000" b="1" dirty="0">
                <a:solidFill>
                  <a:schemeClr val="tx1">
                    <a:lumMod val="65000"/>
                    <a:lumOff val="35000"/>
                  </a:schemeClr>
                </a:solidFill>
                <a:latin typeface="+mj-lt"/>
                <a:ea typeface="+mj-ea"/>
                <a:cs typeface="+mj-cs"/>
              </a:rPr>
              <a:t>Correlation</a:t>
            </a:r>
            <a:r>
              <a:rPr lang="zh-CN" altLang="en-US" sz="4000" b="1" dirty="0">
                <a:solidFill>
                  <a:schemeClr val="tx1">
                    <a:lumMod val="65000"/>
                    <a:lumOff val="35000"/>
                  </a:schemeClr>
                </a:solidFill>
                <a:latin typeface="+mj-lt"/>
                <a:ea typeface="+mj-ea"/>
                <a:cs typeface="+mj-cs"/>
              </a:rPr>
              <a:t> </a:t>
            </a:r>
            <a:r>
              <a:rPr lang="en-US" altLang="zh-CN" sz="4000" b="1" dirty="0">
                <a:solidFill>
                  <a:schemeClr val="tx1">
                    <a:lumMod val="65000"/>
                    <a:lumOff val="35000"/>
                  </a:schemeClr>
                </a:solidFill>
                <a:latin typeface="+mj-lt"/>
                <a:ea typeface="+mj-ea"/>
                <a:cs typeface="+mj-cs"/>
              </a:rPr>
              <a:t>coefficient</a:t>
            </a:r>
            <a:r>
              <a:rPr lang="zh-CN" altLang="en-US" sz="4000" b="1" dirty="0">
                <a:solidFill>
                  <a:schemeClr val="tx1">
                    <a:lumMod val="65000"/>
                    <a:lumOff val="35000"/>
                  </a:schemeClr>
                </a:solidFill>
                <a:latin typeface="+mj-lt"/>
                <a:ea typeface="+mj-ea"/>
                <a:cs typeface="+mj-cs"/>
              </a:rPr>
              <a:t> </a:t>
            </a:r>
            <a:r>
              <a:rPr kumimoji="0" lang="en-US" altLang="zh-CN" sz="4000" b="1" i="0" u="none" strike="noStrike" cap="none" spc="0" normalizeH="0" baseline="0" noProof="0" dirty="0">
                <a:ln>
                  <a:noFill/>
                </a:ln>
                <a:solidFill>
                  <a:schemeClr val="tx1">
                    <a:lumMod val="65000"/>
                    <a:lumOff val="35000"/>
                  </a:schemeClr>
                </a:solidFill>
                <a:effectLst/>
                <a:uLnTx/>
                <a:uFillTx/>
                <a:latin typeface="+mj-lt"/>
                <a:ea typeface="+mj-ea"/>
                <a:cs typeface="+mj-cs"/>
              </a:rPr>
              <a:t>Heat map</a:t>
            </a:r>
          </a:p>
        </p:txBody>
      </p:sp>
      <p:sp>
        <p:nvSpPr>
          <p:cNvPr id="45" name="TextBox 44">
            <a:extLst>
              <a:ext uri="{FF2B5EF4-FFF2-40B4-BE49-F238E27FC236}">
                <a16:creationId xmlns:a16="http://schemas.microsoft.com/office/drawing/2014/main" id="{D8309AA4-1D29-FBAC-7D9D-6BD39B062B1E}"/>
              </a:ext>
            </a:extLst>
          </p:cNvPr>
          <p:cNvSpPr txBox="1"/>
          <p:nvPr/>
        </p:nvSpPr>
        <p:spPr>
          <a:xfrm>
            <a:off x="838201" y="2962279"/>
            <a:ext cx="3799425" cy="314324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defRPr/>
            </a:pPr>
            <a:r>
              <a:rPr lang="en-US" altLang="zh-CN" sz="1700" dirty="0">
                <a:solidFill>
                  <a:schemeClr val="tx1">
                    <a:lumMod val="65000"/>
                    <a:lumOff val="35000"/>
                  </a:schemeClr>
                </a:solidFill>
              </a:rPr>
              <a:t>The heatmap shows that there are </a:t>
            </a:r>
            <a:r>
              <a:rPr lang="en-US" altLang="zh-CN" sz="1700" b="1" dirty="0">
                <a:solidFill>
                  <a:schemeClr val="tx1">
                    <a:lumMod val="65000"/>
                    <a:lumOff val="35000"/>
                  </a:schemeClr>
                </a:solidFill>
              </a:rPr>
              <a:t>certain degree of correlation between total ESG sentiment and financial metrics</a:t>
            </a:r>
            <a:r>
              <a:rPr lang="en-US" altLang="zh-CN" sz="1700" dirty="0">
                <a:solidFill>
                  <a:schemeClr val="tx1">
                    <a:lumMod val="65000"/>
                    <a:lumOff val="35000"/>
                  </a:schemeClr>
                </a:solidFill>
              </a:rPr>
              <a:t>, and we can get a roughly positive relationship between ROE and total asset and Total ESG sentiment, and roughly negative relationship between solvency ratio and ESG score. But we still cannot conclude the relationship between ESG score and financial metrics. Thus we need to run the regression</a:t>
            </a:r>
            <a:endParaRPr lang="en-US" sz="1700" dirty="0">
              <a:solidFill>
                <a:schemeClr val="tx1">
                  <a:lumMod val="65000"/>
                  <a:lumOff val="35000"/>
                </a:schemeClr>
              </a:solidFill>
            </a:endParaRPr>
          </a:p>
          <a:p>
            <a:pPr marL="28575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solidFill>
                <a:schemeClr val="tx1">
                  <a:lumMod val="65000"/>
                  <a:lumOff val="35000"/>
                </a:schemeClr>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solidFill>
                <a:schemeClr val="tx1">
                  <a:lumMod val="65000"/>
                  <a:lumOff val="35000"/>
                </a:schemeClr>
              </a:solidFill>
              <a:effectLst/>
              <a:uLnTx/>
              <a:uFillTx/>
            </a:endParaRPr>
          </a:p>
        </p:txBody>
      </p:sp>
      <p:pic>
        <p:nvPicPr>
          <p:cNvPr id="4" name="Picture 3">
            <a:extLst>
              <a:ext uri="{FF2B5EF4-FFF2-40B4-BE49-F238E27FC236}">
                <a16:creationId xmlns:a16="http://schemas.microsoft.com/office/drawing/2014/main" id="{761D017A-026B-570A-10E0-EB56EDF7E12C}"/>
              </a:ext>
            </a:extLst>
          </p:cNvPr>
          <p:cNvPicPr>
            <a:picLocks noChangeAspect="1"/>
          </p:cNvPicPr>
          <p:nvPr/>
        </p:nvPicPr>
        <p:blipFill rotWithShape="1">
          <a:blip r:embed="rId3"/>
          <a:srcRect l="10896" r="5328" b="-1"/>
          <a:stretch/>
        </p:blipFill>
        <p:spPr>
          <a:xfrm>
            <a:off x="5010386" y="10"/>
            <a:ext cx="7181613" cy="6857990"/>
          </a:xfrm>
          <a:prstGeom prst="rect">
            <a:avLst/>
          </a:prstGeom>
          <a:effectLst/>
        </p:spPr>
      </p:pic>
      <p:pic>
        <p:nvPicPr>
          <p:cNvPr id="12" name="图片 11"/>
          <p:cNvPicPr>
            <a:picLocks noChangeAspect="1"/>
          </p:cNvPicPr>
          <p:nvPr/>
        </p:nvPicPr>
        <p:blipFill rotWithShape="1">
          <a:blip r:embed="rId4" cstate="screen"/>
          <a:srcRect/>
          <a:stretch>
            <a:fillRect/>
          </a:stretch>
        </p:blipFill>
        <p:spPr>
          <a:xfrm>
            <a:off x="261257" y="159659"/>
            <a:ext cx="949376" cy="8708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38200" y="716280"/>
            <a:ext cx="3739341" cy="1330839"/>
          </a:xfrm>
          <a:prstGeom prst="rect">
            <a:avLst/>
          </a:prstGeom>
        </p:spPr>
        <p:txBody>
          <a:bodyPr vert="horz" lIns="91440" tIns="45720" rIns="91440" bIns="45720" rtlCol="0" anchor="ctr">
            <a:noAutofit/>
          </a:bodyPr>
          <a:lstStyle/>
          <a:p>
            <a:pPr marL="0" marR="0" lvl="0" indent="0" defTabSz="914400" fontAlgn="auto">
              <a:lnSpc>
                <a:spcPct val="90000"/>
              </a:lnSpc>
              <a:spcBef>
                <a:spcPct val="0"/>
              </a:spcBef>
              <a:spcAft>
                <a:spcPts val="600"/>
              </a:spcAft>
              <a:buClrTx/>
              <a:buSzTx/>
              <a:tabLst/>
              <a:defRPr/>
            </a:pP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Heterogeneity of ESG score </a:t>
            </a:r>
            <a:r>
              <a:rPr lang="en-US" altLang="zh-CN" sz="4000" b="1" kern="1200" dirty="0">
                <a:solidFill>
                  <a:schemeClr val="tx1">
                    <a:lumMod val="65000"/>
                    <a:lumOff val="35000"/>
                  </a:schemeClr>
                </a:solidFill>
                <a:latin typeface="+mj-lt"/>
                <a:ea typeface="+mj-ea"/>
                <a:cs typeface="+mj-cs"/>
              </a:rPr>
              <a:t>(</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across industry)</a:t>
            </a:r>
          </a:p>
        </p:txBody>
      </p:sp>
      <p:sp>
        <p:nvSpPr>
          <p:cNvPr id="4" name="TextBox 3">
            <a:extLst>
              <a:ext uri="{FF2B5EF4-FFF2-40B4-BE49-F238E27FC236}">
                <a16:creationId xmlns:a16="http://schemas.microsoft.com/office/drawing/2014/main" id="{5608D0FA-4E8C-028C-E934-9ABDCD8B5F57}"/>
              </a:ext>
            </a:extLst>
          </p:cNvPr>
          <p:cNvSpPr txBox="1"/>
          <p:nvPr/>
        </p:nvSpPr>
        <p:spPr>
          <a:xfrm>
            <a:off x="862366" y="2453182"/>
            <a:ext cx="3427001" cy="3908586"/>
          </a:xfrm>
          <a:prstGeom prst="rect">
            <a:avLst/>
          </a:prstGeom>
        </p:spPr>
        <p:txBody>
          <a:bodyPr vert="horz" lIns="91440" tIns="45720" rIns="91440" bIns="45720" rtlCol="0">
            <a:normAutofit fontScale="92500"/>
          </a:bodyPr>
          <a:lstStyle/>
          <a:p>
            <a:pPr indent="-228600" defTabSz="914400">
              <a:lnSpc>
                <a:spcPct val="90000"/>
              </a:lnSpc>
              <a:spcAft>
                <a:spcPts val="600"/>
              </a:spcAft>
              <a:buFont typeface="Arial" panose="020B0604020202020204" pitchFamily="34" charset="0"/>
              <a:buChar char="•"/>
            </a:pPr>
            <a:r>
              <a:rPr lang="en-US" altLang="zh-CN" sz="1700" dirty="0">
                <a:solidFill>
                  <a:schemeClr val="tx1">
                    <a:lumMod val="65000"/>
                    <a:lumOff val="35000"/>
                  </a:schemeClr>
                </a:solidFill>
              </a:rPr>
              <a:t>If we try to see the ESG score difference in our sample across industry, what we can see is that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a:t>
            </a:r>
            <a:r>
              <a:rPr lang="zh-CN" altLang="en-US" sz="1700" dirty="0">
                <a:solidFill>
                  <a:schemeClr val="tx1">
                    <a:lumMod val="65000"/>
                    <a:lumOff val="35000"/>
                  </a:schemeClr>
                </a:solidFill>
              </a:rPr>
              <a:t> </a:t>
            </a:r>
            <a:r>
              <a:rPr lang="en-US" altLang="zh-CN" sz="1700" b="1" dirty="0">
                <a:solidFill>
                  <a:schemeClr val="tx1">
                    <a:lumMod val="65000"/>
                    <a:lumOff val="35000"/>
                  </a:schemeClr>
                </a:solidFill>
              </a:rPr>
              <a:t>manufacturing</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industry</a:t>
            </a:r>
            <a:r>
              <a:rPr lang="zh-CN" altLang="en-US" sz="1700" b="1"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high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sentiment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a:t>
            </a:r>
            <a:r>
              <a:rPr lang="zh-CN" altLang="en-US" sz="1700" dirty="0">
                <a:solidFill>
                  <a:schemeClr val="tx1">
                    <a:lumMod val="65000"/>
                    <a:lumOff val="35000"/>
                  </a:schemeClr>
                </a:solidFill>
              </a:rPr>
              <a:t> </a:t>
            </a:r>
            <a:r>
              <a:rPr lang="en-US" altLang="zh-CN" sz="1700" b="1" dirty="0">
                <a:solidFill>
                  <a:schemeClr val="tx1">
                    <a:lumMod val="65000"/>
                    <a:lumOff val="35000"/>
                  </a:schemeClr>
                </a:solidFill>
              </a:rPr>
              <a:t>service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industry</a:t>
            </a:r>
            <a:r>
              <a:rPr lang="zh-CN" altLang="en-US" sz="1700" b="1" dirty="0">
                <a:solidFill>
                  <a:schemeClr val="tx1">
                    <a:lumMod val="65000"/>
                    <a:lumOff val="35000"/>
                  </a:schemeClr>
                </a:solidFill>
              </a:rPr>
              <a:t> </a:t>
            </a:r>
            <a:r>
              <a:rPr lang="en-US" altLang="zh-CN" sz="1700" dirty="0">
                <a:solidFill>
                  <a:schemeClr val="tx1">
                    <a:lumMod val="65000"/>
                    <a:lumOff val="35000"/>
                  </a:schemeClr>
                </a:solidFill>
              </a:rPr>
              <a:t>has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lowest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sentiment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Since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manufacturing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industry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b="1" dirty="0">
                <a:solidFill>
                  <a:schemeClr val="tx1">
                    <a:lumMod val="65000"/>
                    <a:lumOff val="35000"/>
                  </a:schemeClr>
                </a:solidFill>
              </a:rPr>
              <a:t>more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potential</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to</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interact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with</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environment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and</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may</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causes</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conflicts</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with</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nearby</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community</a:t>
            </a:r>
            <a:r>
              <a:rPr lang="zh-CN" altLang="en-US" sz="1700" b="1" dirty="0">
                <a:solidFill>
                  <a:schemeClr val="tx1">
                    <a:lumMod val="65000"/>
                    <a:lumOff val="35000"/>
                  </a:schemeClr>
                </a:solidFill>
              </a:rPr>
              <a:t> </a:t>
            </a:r>
            <a:r>
              <a:rPr lang="en-US" altLang="zh-CN" sz="1700" dirty="0">
                <a:solidFill>
                  <a:schemeClr val="tx1">
                    <a:lumMod val="65000"/>
                    <a:lumOff val="35000"/>
                  </a:schemeClr>
                </a:solidFill>
              </a:rPr>
              <a:t>if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does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not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handle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environmental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and</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social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issue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well,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reasonable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for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us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expect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high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other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words</a:t>
            </a:r>
            <a:r>
              <a:rPr lang="en-US" altLang="zh-CN" sz="1700" b="1" dirty="0">
                <a:solidFill>
                  <a:schemeClr val="tx1">
                    <a:lumMod val="65000"/>
                    <a:lumOff val="35000"/>
                  </a:schemeClr>
                </a:solidFill>
              </a:rPr>
              <a: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a</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more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positive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ESG</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tone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to</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convey</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that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they</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have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take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the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social</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responsibility</a:t>
            </a:r>
            <a:r>
              <a:rPr lang="en-US" altLang="zh-CN" sz="1700" dirty="0">
                <a:solidFill>
                  <a:schemeClr val="tx1">
                    <a:lumMod val="65000"/>
                    <a:lumOff val="35000"/>
                  </a:schemeClr>
                </a:solidFill>
              </a:rPr>
              <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manufacture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endParaRPr lang="en-US" sz="1700" dirty="0">
              <a:solidFill>
                <a:schemeClr val="tx1">
                  <a:lumMod val="65000"/>
                  <a:lumOff val="35000"/>
                </a:schemeClr>
              </a:solidFill>
            </a:endParaRPr>
          </a:p>
        </p:txBody>
      </p:sp>
      <p:pic>
        <p:nvPicPr>
          <p:cNvPr id="2" name="Picture 1">
            <a:extLst>
              <a:ext uri="{FF2B5EF4-FFF2-40B4-BE49-F238E27FC236}">
                <a16:creationId xmlns:a16="http://schemas.microsoft.com/office/drawing/2014/main" id="{1413E880-BE8A-EBE8-CC24-0DD606E8B000}"/>
              </a:ext>
            </a:extLst>
          </p:cNvPr>
          <p:cNvPicPr>
            <a:picLocks noChangeAspect="1"/>
          </p:cNvPicPr>
          <p:nvPr/>
        </p:nvPicPr>
        <p:blipFill>
          <a:blip r:embed="rId3"/>
          <a:stretch>
            <a:fillRect/>
          </a:stretch>
        </p:blipFill>
        <p:spPr>
          <a:xfrm>
            <a:off x="4832731" y="1651532"/>
            <a:ext cx="7004805" cy="3554936"/>
          </a:xfrm>
          <a:prstGeom prst="rect">
            <a:avLst/>
          </a:prstGeom>
        </p:spPr>
      </p:pic>
      <p:pic>
        <p:nvPicPr>
          <p:cNvPr id="12" name="图片 11"/>
          <p:cNvPicPr>
            <a:picLocks noChangeAspect="1"/>
          </p:cNvPicPr>
          <p:nvPr/>
        </p:nvPicPr>
        <p:blipFill rotWithShape="1">
          <a:blip r:embed="rId4" cstate="screen"/>
          <a:srcRect/>
          <a:stretch>
            <a:fillRect/>
          </a:stretch>
        </p:blipFill>
        <p:spPr>
          <a:xfrm>
            <a:off x="261257" y="159659"/>
            <a:ext cx="949376" cy="870856"/>
          </a:xfrm>
          <a:prstGeom prst="rect">
            <a:avLst/>
          </a:prstGeom>
        </p:spPr>
      </p:pic>
    </p:spTree>
    <p:extLst>
      <p:ext uri="{BB962C8B-B14F-4D97-AF65-F5344CB8AC3E}">
        <p14:creationId xmlns:p14="http://schemas.microsoft.com/office/powerpoint/2010/main" val="770949497"/>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38200" y="716280"/>
            <a:ext cx="3739341" cy="1330839"/>
          </a:xfrm>
          <a:prstGeom prst="rect">
            <a:avLst/>
          </a:prstGeom>
        </p:spPr>
        <p:txBody>
          <a:bodyPr vert="horz" lIns="91440" tIns="45720" rIns="91440" bIns="45720" rtlCol="0" anchor="ctr">
            <a:noAutofit/>
          </a:bodyPr>
          <a:lstStyle/>
          <a:p>
            <a:pPr marL="0" marR="0" lvl="0" indent="0" defTabSz="914400" fontAlgn="auto">
              <a:lnSpc>
                <a:spcPct val="90000"/>
              </a:lnSpc>
              <a:spcBef>
                <a:spcPct val="0"/>
              </a:spcBef>
              <a:spcAft>
                <a:spcPts val="600"/>
              </a:spcAft>
              <a:buClrTx/>
              <a:buSzTx/>
              <a:tabLst/>
              <a:defRPr/>
            </a:pP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Heterogeneity of E score </a:t>
            </a:r>
            <a:r>
              <a:rPr lang="en-US" altLang="zh-CN" sz="4000" b="1" kern="1200" dirty="0">
                <a:solidFill>
                  <a:schemeClr val="tx1">
                    <a:lumMod val="65000"/>
                    <a:lumOff val="35000"/>
                  </a:schemeClr>
                </a:solidFill>
                <a:latin typeface="+mj-lt"/>
                <a:ea typeface="+mj-ea"/>
                <a:cs typeface="+mj-cs"/>
              </a:rPr>
              <a:t>(</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across industry)</a:t>
            </a:r>
          </a:p>
        </p:txBody>
      </p:sp>
      <p:sp>
        <p:nvSpPr>
          <p:cNvPr id="4" name="TextBox 3">
            <a:extLst>
              <a:ext uri="{FF2B5EF4-FFF2-40B4-BE49-F238E27FC236}">
                <a16:creationId xmlns:a16="http://schemas.microsoft.com/office/drawing/2014/main" id="{5608D0FA-4E8C-028C-E934-9ABDCD8B5F57}"/>
              </a:ext>
            </a:extLst>
          </p:cNvPr>
          <p:cNvSpPr txBox="1"/>
          <p:nvPr/>
        </p:nvSpPr>
        <p:spPr>
          <a:xfrm>
            <a:off x="862366" y="2453182"/>
            <a:ext cx="3427001" cy="39085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ltLang="zh-CN" sz="1700" dirty="0">
                <a:solidFill>
                  <a:schemeClr val="tx1">
                    <a:lumMod val="65000"/>
                    <a:lumOff val="35000"/>
                  </a:schemeClr>
                </a:solidFill>
              </a:rPr>
              <a:t>If we try to see the Environmental score difference in our sample across industry, what we can see is that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a:t>
            </a:r>
            <a:r>
              <a:rPr lang="zh-CN" altLang="en-US" sz="1700" dirty="0">
                <a:solidFill>
                  <a:schemeClr val="tx1">
                    <a:lumMod val="65000"/>
                    <a:lumOff val="35000"/>
                  </a:schemeClr>
                </a:solidFill>
              </a:rPr>
              <a:t> </a:t>
            </a:r>
            <a:r>
              <a:rPr lang="en-US" altLang="zh-CN" sz="1700" b="1" dirty="0">
                <a:solidFill>
                  <a:schemeClr val="tx1">
                    <a:lumMod val="65000"/>
                    <a:lumOff val="35000"/>
                  </a:schemeClr>
                </a:solidFill>
              </a:rPr>
              <a:t>mining</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and</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transportation</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industry</a:t>
            </a:r>
            <a:r>
              <a:rPr lang="zh-CN" altLang="en-US" sz="1700" b="1"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high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Environmental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sentiment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Since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mining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industry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potential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cause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negative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environmental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externalities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and</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may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causes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conflicts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with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nearby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community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does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not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handle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environmental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issue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well,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reasonable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for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us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expect</a:t>
            </a:r>
            <a:r>
              <a:rPr lang="zh-CN" altLang="en-US" sz="1700" dirty="0">
                <a:solidFill>
                  <a:schemeClr val="tx1">
                    <a:lumMod val="65000"/>
                    <a:lumOff val="35000"/>
                  </a:schemeClr>
                </a:solidFill>
              </a:rPr>
              <a:t> </a:t>
            </a:r>
            <a:r>
              <a:rPr lang="en-US" altLang="zh-CN" sz="1700" b="1" dirty="0">
                <a:solidFill>
                  <a:schemeClr val="tx1">
                    <a:lumMod val="65000"/>
                    <a:lumOff val="35000"/>
                  </a:schemeClr>
                </a:solidFill>
              </a:rPr>
              <a:t>a</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positive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Environmental</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sentiment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that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firms</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want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to</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convey</a:t>
            </a:r>
            <a:r>
              <a:rPr lang="en-US" altLang="zh-CN" sz="1700" dirty="0">
                <a:solidFill>
                  <a:schemeClr val="tx1">
                    <a:lumMod val="65000"/>
                    <a:lumOff val="35000"/>
                  </a:schemeClr>
                </a:solidFill>
              </a:rPr>
              <a:t>.</a:t>
            </a:r>
            <a:endParaRPr lang="en-US" sz="1700" dirty="0">
              <a:solidFill>
                <a:schemeClr val="tx1">
                  <a:lumMod val="65000"/>
                  <a:lumOff val="35000"/>
                </a:schemeClr>
              </a:solidFill>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pic>
        <p:nvPicPr>
          <p:cNvPr id="3" name="Picture 2">
            <a:extLst>
              <a:ext uri="{FF2B5EF4-FFF2-40B4-BE49-F238E27FC236}">
                <a16:creationId xmlns:a16="http://schemas.microsoft.com/office/drawing/2014/main" id="{8A4F98A5-345B-6DF6-608D-041589605F8A}"/>
              </a:ext>
            </a:extLst>
          </p:cNvPr>
          <p:cNvPicPr>
            <a:picLocks noChangeAspect="1"/>
          </p:cNvPicPr>
          <p:nvPr/>
        </p:nvPicPr>
        <p:blipFill>
          <a:blip r:embed="rId4"/>
          <a:stretch>
            <a:fillRect/>
          </a:stretch>
        </p:blipFill>
        <p:spPr>
          <a:xfrm>
            <a:off x="4577541" y="1515926"/>
            <a:ext cx="7772400" cy="3826148"/>
          </a:xfrm>
          <a:prstGeom prst="rect">
            <a:avLst/>
          </a:prstGeom>
        </p:spPr>
      </p:pic>
      <p:sp>
        <p:nvSpPr>
          <p:cNvPr id="5" name="TextBox 4">
            <a:extLst>
              <a:ext uri="{FF2B5EF4-FFF2-40B4-BE49-F238E27FC236}">
                <a16:creationId xmlns:a16="http://schemas.microsoft.com/office/drawing/2014/main" id="{7242F7AA-1016-9DFB-BA66-C6A6B6E71B2C}"/>
              </a:ext>
            </a:extLst>
          </p:cNvPr>
          <p:cNvSpPr txBox="1"/>
          <p:nvPr/>
        </p:nvSpPr>
        <p:spPr>
          <a:xfrm>
            <a:off x="6096000" y="716280"/>
            <a:ext cx="3215640" cy="646331"/>
          </a:xfrm>
          <a:prstGeom prst="rect">
            <a:avLst/>
          </a:prstGeom>
          <a:noFill/>
        </p:spPr>
        <p:txBody>
          <a:bodyPr wrap="square" rtlCol="0">
            <a:spAutoFit/>
          </a:bodyPr>
          <a:lstStyle/>
          <a:p>
            <a:r>
              <a:rPr lang="en-US" altLang="zh-CN" dirty="0"/>
              <a:t>Positive</a:t>
            </a:r>
            <a:r>
              <a:rPr lang="zh-CN" altLang="en-US" dirty="0"/>
              <a:t> </a:t>
            </a:r>
            <a:r>
              <a:rPr lang="en-US" altLang="zh-CN" dirty="0"/>
              <a:t>E(Environmental)</a:t>
            </a:r>
            <a:r>
              <a:rPr lang="zh-CN" altLang="en-US" dirty="0"/>
              <a:t> </a:t>
            </a:r>
            <a:r>
              <a:rPr lang="en-US" altLang="zh-CN" dirty="0"/>
              <a:t>action:</a:t>
            </a:r>
            <a:r>
              <a:rPr lang="zh-CN" altLang="en-US" dirty="0"/>
              <a:t> </a:t>
            </a:r>
            <a:r>
              <a:rPr lang="en-US" altLang="zh-CN" dirty="0"/>
              <a:t>reduce</a:t>
            </a:r>
            <a:r>
              <a:rPr lang="zh-CN" altLang="en-US" dirty="0"/>
              <a:t> </a:t>
            </a:r>
            <a:r>
              <a:rPr lang="en-US" altLang="zh-CN" dirty="0"/>
              <a:t>environmental</a:t>
            </a:r>
            <a:r>
              <a:rPr lang="zh-CN" altLang="en-US" dirty="0"/>
              <a:t> </a:t>
            </a:r>
            <a:r>
              <a:rPr lang="en-US" altLang="zh-CN" dirty="0"/>
              <a:t>cost</a:t>
            </a:r>
            <a:endParaRPr lang="en-US" dirty="0"/>
          </a:p>
        </p:txBody>
      </p:sp>
    </p:spTree>
    <p:extLst>
      <p:ext uri="{BB962C8B-B14F-4D97-AF65-F5344CB8AC3E}">
        <p14:creationId xmlns:p14="http://schemas.microsoft.com/office/powerpoint/2010/main" val="276245606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cstate="screen"/>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r>
                <a:rPr lang="en-US" altLang="zh-CN" sz="16600" b="1" dirty="0">
                  <a:solidFill>
                    <a:schemeClr val="bg1"/>
                  </a:solidFill>
                  <a:latin typeface="微软雅黑" panose="020B0503020204020204" pitchFamily="34" charset="-122"/>
                  <a:ea typeface="微软雅黑" panose="020B0503020204020204" pitchFamily="34" charset="-122"/>
                </a:rPr>
                <a:t>01</a:t>
              </a:r>
              <a:endParaRPr lang="zh-CN" altLang="en-US" sz="16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400083" y="2708275"/>
            <a:ext cx="5726834" cy="1974394"/>
            <a:chOff x="6400083" y="2708275"/>
            <a:chExt cx="5726834" cy="1974394"/>
          </a:xfrm>
        </p:grpSpPr>
        <p:grpSp>
          <p:nvGrpSpPr>
            <p:cNvPr id="13" name="组合 2"/>
            <p:cNvGrpSpPr/>
            <p:nvPr/>
          </p:nvGrpSpPr>
          <p:grpSpPr bwMode="auto">
            <a:xfrm>
              <a:off x="6888163" y="3098800"/>
              <a:ext cx="4900564" cy="646331"/>
              <a:chOff x="322440" y="4184903"/>
              <a:chExt cx="4900847" cy="646549"/>
            </a:xfrm>
          </p:grpSpPr>
          <p:sp>
            <p:nvSpPr>
              <p:cNvPr id="14" name="文本框 13"/>
              <p:cNvSpPr txBox="1"/>
              <p:nvPr/>
            </p:nvSpPr>
            <p:spPr>
              <a:xfrm>
                <a:off x="1198791" y="4184903"/>
                <a:ext cx="4024496" cy="646549"/>
              </a:xfrm>
              <a:prstGeom prst="rect">
                <a:avLst/>
              </a:prstGeom>
              <a:noFill/>
            </p:spPr>
            <p:txBody>
              <a:bodyPr wrap="square">
                <a:spAutoFit/>
              </a:bodyPr>
              <a:lstStyle/>
              <a:p>
                <a:pPr fontAlgn="base">
                  <a:spcBef>
                    <a:spcPct val="0"/>
                  </a:spcBef>
                  <a:spcAft>
                    <a:spcPct val="0"/>
                  </a:spcAft>
                  <a:defRPr/>
                </a:pPr>
                <a:r>
                  <a:rPr lang="en-US" altLang="zh-CN" sz="3600" b="1" dirty="0">
                    <a:solidFill>
                      <a:schemeClr val="tx1">
                        <a:lumMod val="50000"/>
                        <a:lumOff val="50000"/>
                      </a:schemeClr>
                    </a:solidFill>
                    <a:latin typeface="微软雅黑" panose="020B0503020204020204" pitchFamily="34" charset="-122"/>
                    <a:ea typeface="微软雅黑" panose="020B0503020204020204" pitchFamily="34" charset="-122"/>
                  </a:rPr>
                  <a:t>INTRODUCTION</a:t>
                </a:r>
                <a:endParaRPr lang="zh-CN" altLang="en-US" sz="36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5" name="组合 4"/>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600">
                    <a:solidFill>
                      <a:prstClr val="white"/>
                    </a:solidFill>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dirty="0">
                <a:solidFill>
                  <a:prstClr val="black"/>
                </a:solidFill>
              </a:endParaRPr>
            </a:p>
          </p:txBody>
        </p:sp>
        <p:sp>
          <p:nvSpPr>
            <p:cNvPr id="19" name="矩形 33"/>
            <p:cNvSpPr>
              <a:spLocks noChangeArrowheads="1"/>
            </p:cNvSpPr>
            <p:nvPr/>
          </p:nvSpPr>
          <p:spPr bwMode="auto">
            <a:xfrm>
              <a:off x="6400083" y="4467225"/>
              <a:ext cx="57268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endParaRPr lang="en-US" altLang="zh-CN" sz="1400" dirty="0">
                <a:solidFill>
                  <a:schemeClr val="tx1">
                    <a:lumMod val="50000"/>
                    <a:lumOff val="50000"/>
                  </a:schemeClr>
                </a:solidFill>
                <a:latin typeface="Arial" panose="020B0604020202090204" pitchFamily="34" charset="0"/>
                <a:ea typeface="微软雅黑" panose="020B0503020204020204" pitchFamily="34" charset="-122"/>
                <a:sym typeface="Arial" panose="020B060402020209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38200" y="716280"/>
            <a:ext cx="3739341" cy="1330839"/>
          </a:xfrm>
          <a:prstGeom prst="rect">
            <a:avLst/>
          </a:prstGeom>
        </p:spPr>
        <p:txBody>
          <a:bodyPr vert="horz" lIns="91440" tIns="45720" rIns="91440" bIns="45720" rtlCol="0" anchor="ctr">
            <a:noAutofit/>
          </a:bodyPr>
          <a:lstStyle/>
          <a:p>
            <a:pPr marL="0" marR="0" lvl="0" indent="0" defTabSz="914400" fontAlgn="auto">
              <a:lnSpc>
                <a:spcPct val="90000"/>
              </a:lnSpc>
              <a:spcBef>
                <a:spcPct val="0"/>
              </a:spcBef>
              <a:spcAft>
                <a:spcPts val="600"/>
              </a:spcAft>
              <a:buClrTx/>
              <a:buSzTx/>
              <a:tabLst/>
              <a:defRPr/>
            </a:pP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Heterogeneity of </a:t>
            </a:r>
            <a:r>
              <a:rPr lang="en-US" altLang="zh-CN" sz="4000" b="1" dirty="0">
                <a:solidFill>
                  <a:schemeClr val="tx1">
                    <a:lumMod val="65000"/>
                    <a:lumOff val="35000"/>
                  </a:schemeClr>
                </a:solidFill>
                <a:latin typeface="+mj-lt"/>
                <a:ea typeface="+mj-ea"/>
                <a:cs typeface="+mj-cs"/>
              </a:rPr>
              <a:t>S</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score </a:t>
            </a:r>
            <a:r>
              <a:rPr lang="en-US" altLang="zh-CN" sz="4000" b="1" kern="1200" dirty="0">
                <a:solidFill>
                  <a:schemeClr val="tx1">
                    <a:lumMod val="65000"/>
                    <a:lumOff val="35000"/>
                  </a:schemeClr>
                </a:solidFill>
                <a:latin typeface="+mj-lt"/>
                <a:ea typeface="+mj-ea"/>
                <a:cs typeface="+mj-cs"/>
              </a:rPr>
              <a:t>(</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across industry)</a:t>
            </a:r>
          </a:p>
        </p:txBody>
      </p:sp>
      <p:sp>
        <p:nvSpPr>
          <p:cNvPr id="4" name="TextBox 3">
            <a:extLst>
              <a:ext uri="{FF2B5EF4-FFF2-40B4-BE49-F238E27FC236}">
                <a16:creationId xmlns:a16="http://schemas.microsoft.com/office/drawing/2014/main" id="{5608D0FA-4E8C-028C-E934-9ABDCD8B5F57}"/>
              </a:ext>
            </a:extLst>
          </p:cNvPr>
          <p:cNvSpPr txBox="1"/>
          <p:nvPr/>
        </p:nvSpPr>
        <p:spPr>
          <a:xfrm>
            <a:off x="862366" y="2453182"/>
            <a:ext cx="3427001" cy="39085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ltLang="zh-CN" sz="1700" dirty="0">
                <a:solidFill>
                  <a:schemeClr val="tx1">
                    <a:lumMod val="65000"/>
                    <a:lumOff val="35000"/>
                  </a:schemeClr>
                </a:solidFill>
              </a:rPr>
              <a:t>If we try to see the Environmental score difference in our sample across industry, what we can see is that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r>
              <a:rPr lang="zh-CN" altLang="en-US" sz="1700" dirty="0">
                <a:solidFill>
                  <a:schemeClr val="tx1">
                    <a:lumMod val="65000"/>
                    <a:lumOff val="35000"/>
                  </a:schemeClr>
                </a:solidFill>
              </a:rPr>
              <a:t> </a:t>
            </a:r>
            <a:r>
              <a:rPr lang="en-US" altLang="zh-CN" sz="1700" b="1" dirty="0">
                <a:solidFill>
                  <a:schemeClr val="tx1">
                    <a:lumMod val="65000"/>
                    <a:lumOff val="35000"/>
                  </a:schemeClr>
                </a:solidFill>
              </a:rPr>
              <a:t>in</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public</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administration</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industry</a:t>
            </a:r>
            <a:r>
              <a:rPr lang="zh-CN" altLang="en-US" sz="1700" b="1"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high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Social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sentiment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Since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public</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administration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potential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include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social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responsibility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and</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social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interest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their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company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mission,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reasonable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for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us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expect</a:t>
            </a:r>
            <a:r>
              <a:rPr lang="zh-CN" altLang="en-US" sz="1700" dirty="0">
                <a:solidFill>
                  <a:schemeClr val="tx1">
                    <a:lumMod val="65000"/>
                    <a:lumOff val="35000"/>
                  </a:schemeClr>
                </a:solidFill>
              </a:rPr>
              <a:t> </a:t>
            </a:r>
            <a:r>
              <a:rPr lang="en-US" altLang="zh-CN" sz="1700" b="1" dirty="0">
                <a:solidFill>
                  <a:schemeClr val="tx1">
                    <a:lumMod val="65000"/>
                    <a:lumOff val="35000"/>
                  </a:schemeClr>
                </a:solidFill>
              </a:rPr>
              <a:t>a</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positive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Social</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sentiment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that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firms</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want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to</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convey</a:t>
            </a:r>
            <a:r>
              <a:rPr lang="en-US" altLang="zh-CN" sz="1700" dirty="0">
                <a:solidFill>
                  <a:schemeClr val="tx1">
                    <a:lumMod val="65000"/>
                    <a:lumOff val="35000"/>
                  </a:schemeClr>
                </a:solidFill>
              </a:rPr>
              <a:t>.</a:t>
            </a:r>
            <a:endParaRPr lang="en-US" sz="1700" dirty="0">
              <a:solidFill>
                <a:schemeClr val="tx1">
                  <a:lumMod val="65000"/>
                  <a:lumOff val="35000"/>
                </a:schemeClr>
              </a:solidFill>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pic>
        <p:nvPicPr>
          <p:cNvPr id="2" name="Picture 1">
            <a:extLst>
              <a:ext uri="{FF2B5EF4-FFF2-40B4-BE49-F238E27FC236}">
                <a16:creationId xmlns:a16="http://schemas.microsoft.com/office/drawing/2014/main" id="{D48E2792-E37A-4543-10AD-7AD58BCFCB1A}"/>
              </a:ext>
            </a:extLst>
          </p:cNvPr>
          <p:cNvPicPr>
            <a:picLocks noChangeAspect="1"/>
          </p:cNvPicPr>
          <p:nvPr/>
        </p:nvPicPr>
        <p:blipFill>
          <a:blip r:embed="rId4"/>
          <a:stretch>
            <a:fillRect/>
          </a:stretch>
        </p:blipFill>
        <p:spPr>
          <a:xfrm>
            <a:off x="4297682" y="1381699"/>
            <a:ext cx="7772400" cy="3938016"/>
          </a:xfrm>
          <a:prstGeom prst="rect">
            <a:avLst/>
          </a:prstGeom>
        </p:spPr>
      </p:pic>
      <p:sp>
        <p:nvSpPr>
          <p:cNvPr id="5" name="TextBox 4">
            <a:extLst>
              <a:ext uri="{FF2B5EF4-FFF2-40B4-BE49-F238E27FC236}">
                <a16:creationId xmlns:a16="http://schemas.microsoft.com/office/drawing/2014/main" id="{5774BA0E-1F7F-BCD1-72C2-4726FA67F595}"/>
              </a:ext>
            </a:extLst>
          </p:cNvPr>
          <p:cNvSpPr txBox="1"/>
          <p:nvPr/>
        </p:nvSpPr>
        <p:spPr>
          <a:xfrm>
            <a:off x="6096000" y="716280"/>
            <a:ext cx="3566160" cy="646331"/>
          </a:xfrm>
          <a:prstGeom prst="rect">
            <a:avLst/>
          </a:prstGeom>
          <a:noFill/>
        </p:spPr>
        <p:txBody>
          <a:bodyPr wrap="square" rtlCol="0">
            <a:spAutoFit/>
          </a:bodyPr>
          <a:lstStyle/>
          <a:p>
            <a:r>
              <a:rPr lang="en-US" altLang="zh-CN" dirty="0"/>
              <a:t>Positive</a:t>
            </a:r>
            <a:r>
              <a:rPr lang="zh-CN" altLang="en-US" dirty="0"/>
              <a:t> </a:t>
            </a:r>
            <a:r>
              <a:rPr lang="en-US" altLang="zh-CN" dirty="0"/>
              <a:t>S(Social)</a:t>
            </a:r>
            <a:r>
              <a:rPr lang="zh-CN" altLang="en-US" dirty="0"/>
              <a:t> </a:t>
            </a:r>
            <a:r>
              <a:rPr lang="en-US" altLang="zh-CN" dirty="0"/>
              <a:t>action:</a:t>
            </a:r>
            <a:r>
              <a:rPr lang="zh-CN" altLang="en-US" dirty="0"/>
              <a:t> </a:t>
            </a:r>
            <a:r>
              <a:rPr lang="en-US" altLang="zh-CN" dirty="0"/>
              <a:t>consider</a:t>
            </a:r>
            <a:r>
              <a:rPr lang="zh-CN" altLang="en-US" dirty="0"/>
              <a:t> </a:t>
            </a:r>
            <a:r>
              <a:rPr lang="en-US" altLang="zh-CN" dirty="0"/>
              <a:t>social</a:t>
            </a:r>
            <a:r>
              <a:rPr lang="zh-CN" altLang="en-US" dirty="0"/>
              <a:t> </a:t>
            </a:r>
            <a:r>
              <a:rPr lang="en-US" altLang="zh-CN" dirty="0"/>
              <a:t>Interest</a:t>
            </a:r>
            <a:endParaRPr lang="en-US" dirty="0"/>
          </a:p>
        </p:txBody>
      </p:sp>
    </p:spTree>
    <p:extLst>
      <p:ext uri="{BB962C8B-B14F-4D97-AF65-F5344CB8AC3E}">
        <p14:creationId xmlns:p14="http://schemas.microsoft.com/office/powerpoint/2010/main" val="1715817710"/>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38200" y="716280"/>
            <a:ext cx="3739341" cy="1330839"/>
          </a:xfrm>
          <a:prstGeom prst="rect">
            <a:avLst/>
          </a:prstGeom>
        </p:spPr>
        <p:txBody>
          <a:bodyPr vert="horz" lIns="91440" tIns="45720" rIns="91440" bIns="45720" rtlCol="0" anchor="ctr">
            <a:noAutofit/>
          </a:bodyPr>
          <a:lstStyle/>
          <a:p>
            <a:pPr marL="0" marR="0" lvl="0" indent="0" defTabSz="914400" fontAlgn="auto">
              <a:lnSpc>
                <a:spcPct val="90000"/>
              </a:lnSpc>
              <a:spcBef>
                <a:spcPct val="0"/>
              </a:spcBef>
              <a:spcAft>
                <a:spcPts val="600"/>
              </a:spcAft>
              <a:buClrTx/>
              <a:buSzTx/>
              <a:tabLst/>
              <a:defRPr/>
            </a:pP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Heterogeneity of G score </a:t>
            </a:r>
            <a:r>
              <a:rPr lang="en-US" altLang="zh-CN" sz="4000" b="1" kern="1200" dirty="0">
                <a:solidFill>
                  <a:schemeClr val="tx1">
                    <a:lumMod val="65000"/>
                    <a:lumOff val="35000"/>
                  </a:schemeClr>
                </a:solidFill>
                <a:latin typeface="+mj-lt"/>
                <a:ea typeface="+mj-ea"/>
                <a:cs typeface="+mj-cs"/>
              </a:rPr>
              <a:t>(</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across industry)</a:t>
            </a:r>
          </a:p>
        </p:txBody>
      </p:sp>
      <p:sp>
        <p:nvSpPr>
          <p:cNvPr id="4" name="TextBox 3">
            <a:extLst>
              <a:ext uri="{FF2B5EF4-FFF2-40B4-BE49-F238E27FC236}">
                <a16:creationId xmlns:a16="http://schemas.microsoft.com/office/drawing/2014/main" id="{5608D0FA-4E8C-028C-E934-9ABDCD8B5F57}"/>
              </a:ext>
            </a:extLst>
          </p:cNvPr>
          <p:cNvSpPr txBox="1"/>
          <p:nvPr/>
        </p:nvSpPr>
        <p:spPr>
          <a:xfrm>
            <a:off x="862366" y="2453182"/>
            <a:ext cx="3427001" cy="39085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ltLang="zh-CN" sz="1700" dirty="0">
                <a:solidFill>
                  <a:schemeClr val="tx1">
                    <a:lumMod val="65000"/>
                    <a:lumOff val="35000"/>
                  </a:schemeClr>
                </a:solidFill>
              </a:rPr>
              <a:t>If we try to see the Environmental score difference in our sample across industry, what we can see is that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r>
              <a:rPr lang="zh-CN" altLang="en-US" sz="1700" dirty="0">
                <a:solidFill>
                  <a:schemeClr val="tx1">
                    <a:lumMod val="65000"/>
                    <a:lumOff val="35000"/>
                  </a:schemeClr>
                </a:solidFill>
              </a:rPr>
              <a:t> </a:t>
            </a:r>
            <a:r>
              <a:rPr lang="en-US" altLang="zh-CN" sz="1700" b="1" dirty="0">
                <a:solidFill>
                  <a:schemeClr val="tx1">
                    <a:lumMod val="65000"/>
                    <a:lumOff val="35000"/>
                  </a:schemeClr>
                </a:solidFill>
              </a:rPr>
              <a:t>in</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finance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industry</a:t>
            </a:r>
            <a:r>
              <a:rPr lang="zh-CN" altLang="en-US" sz="1700" b="1"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high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Social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sentiment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Since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stakeholders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of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finance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caring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usage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of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funds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and</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internal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control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issue,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reasonable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for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us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expect</a:t>
            </a:r>
            <a:r>
              <a:rPr lang="zh-CN" altLang="en-US" sz="1700" dirty="0">
                <a:solidFill>
                  <a:schemeClr val="tx1">
                    <a:lumMod val="65000"/>
                    <a:lumOff val="35000"/>
                  </a:schemeClr>
                </a:solidFill>
              </a:rPr>
              <a:t> </a:t>
            </a:r>
            <a:r>
              <a:rPr lang="en-US" altLang="zh-CN" sz="1700" b="1" dirty="0">
                <a:solidFill>
                  <a:schemeClr val="tx1">
                    <a:lumMod val="65000"/>
                    <a:lumOff val="35000"/>
                  </a:schemeClr>
                </a:solidFill>
              </a:rPr>
              <a:t>a</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positive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Governance</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sentiment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that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firms</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want</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to</a:t>
            </a:r>
            <a:r>
              <a:rPr lang="zh-CN" altLang="en-US" sz="1700" b="1" dirty="0">
                <a:solidFill>
                  <a:schemeClr val="tx1">
                    <a:lumMod val="65000"/>
                    <a:lumOff val="35000"/>
                  </a:schemeClr>
                </a:solidFill>
              </a:rPr>
              <a:t> </a:t>
            </a:r>
            <a:r>
              <a:rPr lang="en-US" altLang="zh-CN" sz="1700" b="1" dirty="0">
                <a:solidFill>
                  <a:schemeClr val="tx1">
                    <a:lumMod val="65000"/>
                    <a:lumOff val="35000"/>
                  </a:schemeClr>
                </a:solidFill>
              </a:rPr>
              <a:t>convey</a:t>
            </a:r>
            <a:r>
              <a:rPr lang="en-US" altLang="zh-CN" sz="1700" dirty="0">
                <a:solidFill>
                  <a:schemeClr val="tx1">
                    <a:lumMod val="65000"/>
                    <a:lumOff val="35000"/>
                  </a:schemeClr>
                </a:solidFill>
              </a:rPr>
              <a:t>.</a:t>
            </a:r>
            <a:endParaRPr lang="en-US" sz="1700" dirty="0">
              <a:solidFill>
                <a:schemeClr val="tx1">
                  <a:lumMod val="65000"/>
                  <a:lumOff val="35000"/>
                </a:schemeClr>
              </a:solidFill>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pic>
        <p:nvPicPr>
          <p:cNvPr id="3" name="Picture 2">
            <a:extLst>
              <a:ext uri="{FF2B5EF4-FFF2-40B4-BE49-F238E27FC236}">
                <a16:creationId xmlns:a16="http://schemas.microsoft.com/office/drawing/2014/main" id="{F5CD808E-72AE-BC40-4150-ACB4BE78750B}"/>
              </a:ext>
            </a:extLst>
          </p:cNvPr>
          <p:cNvPicPr>
            <a:picLocks noChangeAspect="1"/>
          </p:cNvPicPr>
          <p:nvPr/>
        </p:nvPicPr>
        <p:blipFill>
          <a:blip r:embed="rId4"/>
          <a:stretch>
            <a:fillRect/>
          </a:stretch>
        </p:blipFill>
        <p:spPr>
          <a:xfrm>
            <a:off x="4419600" y="1435622"/>
            <a:ext cx="7772400" cy="3986756"/>
          </a:xfrm>
          <a:prstGeom prst="rect">
            <a:avLst/>
          </a:prstGeom>
        </p:spPr>
      </p:pic>
      <p:sp>
        <p:nvSpPr>
          <p:cNvPr id="5" name="TextBox 4">
            <a:extLst>
              <a:ext uri="{FF2B5EF4-FFF2-40B4-BE49-F238E27FC236}">
                <a16:creationId xmlns:a16="http://schemas.microsoft.com/office/drawing/2014/main" id="{922354D0-F451-99AE-1B08-FA0EB839A088}"/>
              </a:ext>
            </a:extLst>
          </p:cNvPr>
          <p:cNvSpPr txBox="1"/>
          <p:nvPr/>
        </p:nvSpPr>
        <p:spPr>
          <a:xfrm>
            <a:off x="6096000" y="716280"/>
            <a:ext cx="3063240" cy="646331"/>
          </a:xfrm>
          <a:prstGeom prst="rect">
            <a:avLst/>
          </a:prstGeom>
          <a:noFill/>
        </p:spPr>
        <p:txBody>
          <a:bodyPr wrap="square" rtlCol="0">
            <a:spAutoFit/>
          </a:bodyPr>
          <a:lstStyle/>
          <a:p>
            <a:r>
              <a:rPr lang="en-US" altLang="zh-CN" dirty="0"/>
              <a:t>Positive</a:t>
            </a:r>
            <a:r>
              <a:rPr lang="zh-CN" altLang="en-US" dirty="0"/>
              <a:t> </a:t>
            </a:r>
            <a:r>
              <a:rPr lang="en-US" altLang="zh-CN" dirty="0"/>
              <a:t>G(Governance)</a:t>
            </a:r>
            <a:r>
              <a:rPr lang="zh-CN" altLang="en-US" dirty="0"/>
              <a:t> </a:t>
            </a:r>
            <a:r>
              <a:rPr lang="en-US" altLang="zh-CN" dirty="0"/>
              <a:t>action:</a:t>
            </a:r>
            <a:r>
              <a:rPr lang="zh-CN" altLang="en-US" dirty="0"/>
              <a:t> </a:t>
            </a:r>
            <a:r>
              <a:rPr lang="en-US" altLang="zh-CN" dirty="0"/>
              <a:t>strengthen</a:t>
            </a:r>
            <a:r>
              <a:rPr lang="zh-CN" altLang="en-US" dirty="0"/>
              <a:t> </a:t>
            </a:r>
            <a:r>
              <a:rPr lang="en-US" altLang="zh-CN" dirty="0"/>
              <a:t>internal</a:t>
            </a:r>
            <a:r>
              <a:rPr lang="zh-CN" altLang="en-US" dirty="0"/>
              <a:t> </a:t>
            </a:r>
            <a:r>
              <a:rPr lang="en-US" altLang="zh-CN" dirty="0"/>
              <a:t>Control</a:t>
            </a:r>
            <a:endParaRPr lang="en-US" dirty="0"/>
          </a:p>
        </p:txBody>
      </p:sp>
    </p:spTree>
    <p:extLst>
      <p:ext uri="{BB962C8B-B14F-4D97-AF65-F5344CB8AC3E}">
        <p14:creationId xmlns:p14="http://schemas.microsoft.com/office/powerpoint/2010/main" val="328041670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38200" y="716280"/>
            <a:ext cx="3739341" cy="1330839"/>
          </a:xfrm>
          <a:prstGeom prst="rect">
            <a:avLst/>
          </a:prstGeom>
        </p:spPr>
        <p:txBody>
          <a:bodyPr vert="horz" lIns="91440" tIns="45720" rIns="91440" bIns="45720" rtlCol="0" anchor="ctr">
            <a:noAutofit/>
          </a:bodyPr>
          <a:lstStyle/>
          <a:p>
            <a:pPr marL="0" marR="0" lvl="0" indent="0" defTabSz="914400" fontAlgn="auto">
              <a:lnSpc>
                <a:spcPct val="90000"/>
              </a:lnSpc>
              <a:spcBef>
                <a:spcPct val="0"/>
              </a:spcBef>
              <a:spcAft>
                <a:spcPts val="600"/>
              </a:spcAft>
              <a:buClrTx/>
              <a:buSzTx/>
              <a:tabLst/>
              <a:defRPr/>
            </a:pP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Heterogeneity of ESG</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score</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(for</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different</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Firm</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lang="en-US" altLang="zh-CN" sz="4000" b="1" dirty="0">
                <a:solidFill>
                  <a:schemeClr val="tx1">
                    <a:lumMod val="65000"/>
                    <a:lumOff val="35000"/>
                  </a:schemeClr>
                </a:solidFill>
                <a:latin typeface="+mj-lt"/>
                <a:ea typeface="+mj-ea"/>
                <a:cs typeface="+mj-cs"/>
              </a:rPr>
              <a:t>Size)</a:t>
            </a:r>
            <a:endPar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endParaRPr>
          </a:p>
        </p:txBody>
      </p:sp>
      <p:sp>
        <p:nvSpPr>
          <p:cNvPr id="4" name="TextBox 3">
            <a:extLst>
              <a:ext uri="{FF2B5EF4-FFF2-40B4-BE49-F238E27FC236}">
                <a16:creationId xmlns:a16="http://schemas.microsoft.com/office/drawing/2014/main" id="{5608D0FA-4E8C-028C-E934-9ABDCD8B5F57}"/>
              </a:ext>
            </a:extLst>
          </p:cNvPr>
          <p:cNvSpPr txBox="1"/>
          <p:nvPr/>
        </p:nvSpPr>
        <p:spPr>
          <a:xfrm>
            <a:off x="862366" y="2453182"/>
            <a:ext cx="3427001" cy="39085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ltLang="zh-CN" sz="1700" dirty="0">
                <a:solidFill>
                  <a:schemeClr val="tx1">
                    <a:lumMod val="65000"/>
                    <a:lumOff val="35000"/>
                  </a:schemeClr>
                </a:solidFill>
              </a:rPr>
              <a:t>If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try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compare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of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small and large firms (below average total asset and the rest),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can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see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small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lower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while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large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larger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Large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company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may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consider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of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its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social</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influence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and</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tend</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positive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tone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when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conveying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content.</a:t>
            </a:r>
            <a:r>
              <a:rPr lang="zh-CN" altLang="en-US" sz="1700" dirty="0">
                <a:solidFill>
                  <a:schemeClr val="tx1">
                    <a:lumMod val="65000"/>
                    <a:lumOff val="35000"/>
                  </a:schemeClr>
                </a:solidFill>
              </a:rPr>
              <a:t> </a:t>
            </a:r>
            <a:endParaRPr lang="en-US" sz="1700" dirty="0">
              <a:solidFill>
                <a:schemeClr val="tx1">
                  <a:lumMod val="65000"/>
                  <a:lumOff val="35000"/>
                </a:schemeClr>
              </a:solidFill>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pic>
        <p:nvPicPr>
          <p:cNvPr id="3" name="Picture 2">
            <a:extLst>
              <a:ext uri="{FF2B5EF4-FFF2-40B4-BE49-F238E27FC236}">
                <a16:creationId xmlns:a16="http://schemas.microsoft.com/office/drawing/2014/main" id="{96FCA525-21CA-0D9B-A8BA-123430E2793C}"/>
              </a:ext>
            </a:extLst>
          </p:cNvPr>
          <p:cNvPicPr>
            <a:picLocks noChangeAspect="1"/>
          </p:cNvPicPr>
          <p:nvPr/>
        </p:nvPicPr>
        <p:blipFill>
          <a:blip r:embed="rId4"/>
          <a:stretch>
            <a:fillRect/>
          </a:stretch>
        </p:blipFill>
        <p:spPr>
          <a:xfrm>
            <a:off x="4577541" y="716280"/>
            <a:ext cx="7536158" cy="5163840"/>
          </a:xfrm>
          <a:prstGeom prst="rect">
            <a:avLst/>
          </a:prstGeom>
        </p:spPr>
      </p:pic>
    </p:spTree>
    <p:extLst>
      <p:ext uri="{BB962C8B-B14F-4D97-AF65-F5344CB8AC3E}">
        <p14:creationId xmlns:p14="http://schemas.microsoft.com/office/powerpoint/2010/main" val="486813716"/>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38200" y="716280"/>
            <a:ext cx="3739341" cy="1330839"/>
          </a:xfrm>
          <a:prstGeom prst="rect">
            <a:avLst/>
          </a:prstGeom>
        </p:spPr>
        <p:txBody>
          <a:bodyPr vert="horz" lIns="91440" tIns="45720" rIns="91440" bIns="45720" rtlCol="0" anchor="ctr">
            <a:noAutofit/>
          </a:bodyPr>
          <a:lstStyle/>
          <a:p>
            <a:pPr marL="0" marR="0" lvl="0" indent="0" defTabSz="914400" fontAlgn="auto">
              <a:lnSpc>
                <a:spcPct val="90000"/>
              </a:lnSpc>
              <a:spcBef>
                <a:spcPct val="0"/>
              </a:spcBef>
              <a:spcAft>
                <a:spcPts val="600"/>
              </a:spcAft>
              <a:buClrTx/>
              <a:buSzTx/>
              <a:tabLst/>
              <a:defRPr/>
            </a:pP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Heterogeneity of ESG</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score</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(for</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different</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Firm</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profit</a:t>
            </a:r>
            <a:r>
              <a:rPr lang="zh-CN" altLang="en-US" sz="4000" b="1" dirty="0">
                <a:solidFill>
                  <a:schemeClr val="tx1">
                    <a:lumMod val="65000"/>
                    <a:lumOff val="35000"/>
                  </a:schemeClr>
                </a:solidFill>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performance</a:t>
            </a:r>
            <a:r>
              <a:rPr lang="en-US" altLang="zh-CN" sz="4000" b="1" dirty="0">
                <a:solidFill>
                  <a:schemeClr val="tx1">
                    <a:lumMod val="65000"/>
                    <a:lumOff val="35000"/>
                  </a:schemeClr>
                </a:solidFill>
                <a:latin typeface="+mj-lt"/>
                <a:ea typeface="+mj-ea"/>
                <a:cs typeface="+mj-cs"/>
              </a:rPr>
              <a:t>)</a:t>
            </a:r>
            <a:endPar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endParaRPr>
          </a:p>
        </p:txBody>
      </p:sp>
      <p:sp>
        <p:nvSpPr>
          <p:cNvPr id="4" name="TextBox 3">
            <a:extLst>
              <a:ext uri="{FF2B5EF4-FFF2-40B4-BE49-F238E27FC236}">
                <a16:creationId xmlns:a16="http://schemas.microsoft.com/office/drawing/2014/main" id="{5608D0FA-4E8C-028C-E934-9ABDCD8B5F57}"/>
              </a:ext>
            </a:extLst>
          </p:cNvPr>
          <p:cNvSpPr txBox="1"/>
          <p:nvPr/>
        </p:nvSpPr>
        <p:spPr>
          <a:xfrm>
            <a:off x="862366" y="2864662"/>
            <a:ext cx="3427001" cy="39085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ltLang="zh-CN" sz="1700" dirty="0">
                <a:solidFill>
                  <a:schemeClr val="tx1">
                    <a:lumMod val="65000"/>
                    <a:lumOff val="35000"/>
                  </a:schemeClr>
                </a:solidFill>
              </a:rPr>
              <a:t>If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try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compare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of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better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and</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worse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performance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firm(firm</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with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above average ROE and the rest),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can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see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with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better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performance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 higher ESG score. It gives us a sense that firms are likely to have consistent sentimental expression in ESG report with their overall firm performance. </a:t>
            </a:r>
            <a:endParaRPr lang="en-US" sz="1700" dirty="0">
              <a:solidFill>
                <a:schemeClr val="tx1">
                  <a:lumMod val="65000"/>
                  <a:lumOff val="35000"/>
                </a:schemeClr>
              </a:solidFill>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pic>
        <p:nvPicPr>
          <p:cNvPr id="2" name="Picture 1">
            <a:extLst>
              <a:ext uri="{FF2B5EF4-FFF2-40B4-BE49-F238E27FC236}">
                <a16:creationId xmlns:a16="http://schemas.microsoft.com/office/drawing/2014/main" id="{216C2387-092C-E6B8-D805-249BE4B651FA}"/>
              </a:ext>
            </a:extLst>
          </p:cNvPr>
          <p:cNvPicPr>
            <a:picLocks noChangeAspect="1"/>
          </p:cNvPicPr>
          <p:nvPr/>
        </p:nvPicPr>
        <p:blipFill>
          <a:blip r:embed="rId4"/>
          <a:stretch>
            <a:fillRect/>
          </a:stretch>
        </p:blipFill>
        <p:spPr>
          <a:xfrm>
            <a:off x="4306240" y="1030515"/>
            <a:ext cx="7772400" cy="5321029"/>
          </a:xfrm>
          <a:prstGeom prst="rect">
            <a:avLst/>
          </a:prstGeom>
        </p:spPr>
      </p:pic>
    </p:spTree>
    <p:extLst>
      <p:ext uri="{BB962C8B-B14F-4D97-AF65-F5344CB8AC3E}">
        <p14:creationId xmlns:p14="http://schemas.microsoft.com/office/powerpoint/2010/main" val="4011431070"/>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38200" y="716280"/>
            <a:ext cx="3739341" cy="1330839"/>
          </a:xfrm>
          <a:prstGeom prst="rect">
            <a:avLst/>
          </a:prstGeom>
        </p:spPr>
        <p:txBody>
          <a:bodyPr vert="horz" lIns="91440" tIns="45720" rIns="91440" bIns="45720" rtlCol="0" anchor="ctr">
            <a:noAutofit/>
          </a:bodyPr>
          <a:lstStyle/>
          <a:p>
            <a:pPr marL="0" marR="0" lvl="0" indent="0" defTabSz="914400" fontAlgn="auto">
              <a:lnSpc>
                <a:spcPct val="90000"/>
              </a:lnSpc>
              <a:spcBef>
                <a:spcPct val="0"/>
              </a:spcBef>
              <a:spcAft>
                <a:spcPts val="600"/>
              </a:spcAft>
              <a:buClrTx/>
              <a:buSzTx/>
              <a:tabLst/>
              <a:defRPr/>
            </a:pP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Heterogeneity of ESG</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score</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(for</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different</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debt</a:t>
            </a:r>
            <a:r>
              <a:rPr kumimoji="0" lang="zh-CN" altLang="en-US"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 </a:t>
            </a:r>
            <a:r>
              <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rPr>
              <a:t>risk</a:t>
            </a:r>
            <a:r>
              <a:rPr lang="en-US" altLang="zh-CN" sz="4000" b="1" dirty="0">
                <a:solidFill>
                  <a:schemeClr val="tx1">
                    <a:lumMod val="65000"/>
                    <a:lumOff val="35000"/>
                  </a:schemeClr>
                </a:solidFill>
                <a:latin typeface="+mj-lt"/>
                <a:ea typeface="+mj-ea"/>
                <a:cs typeface="+mj-cs"/>
              </a:rPr>
              <a:t>)</a:t>
            </a:r>
            <a:endParaRPr kumimoji="0" lang="en-US" altLang="zh-CN" sz="4000" b="1" i="0" u="none" strike="noStrike" kern="1200" cap="none" spc="0" normalizeH="0" baseline="0" noProof="0" dirty="0">
              <a:ln>
                <a:noFill/>
              </a:ln>
              <a:solidFill>
                <a:schemeClr val="tx1">
                  <a:lumMod val="65000"/>
                  <a:lumOff val="35000"/>
                </a:schemeClr>
              </a:solidFill>
              <a:effectLst/>
              <a:uLnTx/>
              <a:uFillTx/>
              <a:latin typeface="+mj-lt"/>
              <a:ea typeface="+mj-ea"/>
              <a:cs typeface="+mj-cs"/>
            </a:endParaRPr>
          </a:p>
        </p:txBody>
      </p:sp>
      <p:sp>
        <p:nvSpPr>
          <p:cNvPr id="4" name="TextBox 3">
            <a:extLst>
              <a:ext uri="{FF2B5EF4-FFF2-40B4-BE49-F238E27FC236}">
                <a16:creationId xmlns:a16="http://schemas.microsoft.com/office/drawing/2014/main" id="{5608D0FA-4E8C-028C-E934-9ABDCD8B5F57}"/>
              </a:ext>
            </a:extLst>
          </p:cNvPr>
          <p:cNvSpPr txBox="1"/>
          <p:nvPr/>
        </p:nvSpPr>
        <p:spPr>
          <a:xfrm>
            <a:off x="862366" y="2453182"/>
            <a:ext cx="3427001" cy="390858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ltLang="zh-CN" sz="1700" dirty="0">
                <a:solidFill>
                  <a:schemeClr val="tx1">
                    <a:lumMod val="65000"/>
                    <a:lumOff val="35000"/>
                  </a:schemeClr>
                </a:solidFill>
              </a:rPr>
              <a:t>If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try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compare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of</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with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different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debt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risk</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(above average solvency ratio and the rest),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can</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see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that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with</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higher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debt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risk</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generally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have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higher</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score,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indicating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firm</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may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utilize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the</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ESG</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content</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to</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prettify</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its</a:t>
            </a:r>
            <a:r>
              <a:rPr lang="zh-CN" altLang="en-US" sz="1700" dirty="0">
                <a:solidFill>
                  <a:schemeClr val="tx1">
                    <a:lumMod val="65000"/>
                    <a:lumOff val="35000"/>
                  </a:schemeClr>
                </a:solidFill>
              </a:rPr>
              <a:t> </a:t>
            </a:r>
            <a:r>
              <a:rPr lang="en-US" altLang="zh-CN" sz="1700" dirty="0">
                <a:solidFill>
                  <a:schemeClr val="tx1">
                    <a:lumMod val="65000"/>
                    <a:lumOff val="35000"/>
                  </a:schemeClr>
                </a:solidFill>
              </a:rPr>
              <a:t>report. </a:t>
            </a:r>
            <a:endParaRPr lang="en-US" sz="1700" dirty="0">
              <a:solidFill>
                <a:schemeClr val="tx1">
                  <a:lumMod val="65000"/>
                  <a:lumOff val="35000"/>
                </a:schemeClr>
              </a:solidFill>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pic>
        <p:nvPicPr>
          <p:cNvPr id="3" name="Picture 2">
            <a:extLst>
              <a:ext uri="{FF2B5EF4-FFF2-40B4-BE49-F238E27FC236}">
                <a16:creationId xmlns:a16="http://schemas.microsoft.com/office/drawing/2014/main" id="{7DC6F4A0-DABC-8420-32A3-B1639C7EFD5E}"/>
              </a:ext>
            </a:extLst>
          </p:cNvPr>
          <p:cNvPicPr>
            <a:picLocks noChangeAspect="1"/>
          </p:cNvPicPr>
          <p:nvPr/>
        </p:nvPicPr>
        <p:blipFill>
          <a:blip r:embed="rId4"/>
          <a:stretch>
            <a:fillRect/>
          </a:stretch>
        </p:blipFill>
        <p:spPr>
          <a:xfrm>
            <a:off x="4419600" y="716280"/>
            <a:ext cx="7772400" cy="5140725"/>
          </a:xfrm>
          <a:prstGeom prst="rect">
            <a:avLst/>
          </a:prstGeom>
        </p:spPr>
      </p:pic>
    </p:spTree>
    <p:extLst>
      <p:ext uri="{BB962C8B-B14F-4D97-AF65-F5344CB8AC3E}">
        <p14:creationId xmlns:p14="http://schemas.microsoft.com/office/powerpoint/2010/main" val="332223339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7973" y="393380"/>
            <a:ext cx="7655427" cy="739881"/>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sym typeface="+mn-ea"/>
              </a:rPr>
              <a:t>Regression Results - I</a:t>
            </a:r>
            <a:endPar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endParaRPr>
          </a:p>
        </p:txBody>
      </p:sp>
      <p:pic>
        <p:nvPicPr>
          <p:cNvPr id="3" name="Picture 2">
            <a:extLst>
              <a:ext uri="{FF2B5EF4-FFF2-40B4-BE49-F238E27FC236}">
                <a16:creationId xmlns:a16="http://schemas.microsoft.com/office/drawing/2014/main" id="{6876569D-E9BC-FF1C-D652-D2411B0EDF58}"/>
              </a:ext>
            </a:extLst>
          </p:cNvPr>
          <p:cNvPicPr>
            <a:picLocks noChangeAspect="1"/>
          </p:cNvPicPr>
          <p:nvPr/>
        </p:nvPicPr>
        <p:blipFill>
          <a:blip r:embed="rId3"/>
          <a:stretch>
            <a:fillRect/>
          </a:stretch>
        </p:blipFill>
        <p:spPr>
          <a:xfrm>
            <a:off x="5991098" y="1878721"/>
            <a:ext cx="5739570" cy="3371997"/>
          </a:xfrm>
          <a:prstGeom prst="rect">
            <a:avLst/>
          </a:prstGeom>
        </p:spPr>
      </p:pic>
      <p:pic>
        <p:nvPicPr>
          <p:cNvPr id="12" name="图片 11"/>
          <p:cNvPicPr>
            <a:picLocks noChangeAspect="1"/>
          </p:cNvPicPr>
          <p:nvPr/>
        </p:nvPicPr>
        <p:blipFill rotWithShape="1">
          <a:blip r:embed="rId4" cstate="screen"/>
          <a:srcRect/>
          <a:stretch>
            <a:fillRect/>
          </a:stretch>
        </p:blipFill>
        <p:spPr>
          <a:xfrm>
            <a:off x="261257" y="159659"/>
            <a:ext cx="949376" cy="870856"/>
          </a:xfrm>
          <a:prstGeom prst="rect">
            <a:avLst/>
          </a:prstGeom>
        </p:spPr>
      </p:pic>
      <p:grpSp>
        <p:nvGrpSpPr>
          <p:cNvPr id="4" name="组合 3"/>
          <p:cNvGrpSpPr/>
          <p:nvPr/>
        </p:nvGrpSpPr>
        <p:grpSpPr>
          <a:xfrm>
            <a:off x="731520" y="1526639"/>
            <a:ext cx="4615993" cy="4717141"/>
            <a:chOff x="876620" y="1795364"/>
            <a:chExt cx="4777107" cy="4959087"/>
          </a:xfrm>
        </p:grpSpPr>
        <p:sp>
          <p:nvSpPr>
            <p:cNvPr id="5" name="圆角矩形 4"/>
            <p:cNvSpPr/>
            <p:nvPr/>
          </p:nvSpPr>
          <p:spPr>
            <a:xfrm>
              <a:off x="876620" y="2029679"/>
              <a:ext cx="4777107" cy="472477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876621" y="2352038"/>
              <a:ext cx="4608317" cy="3929332"/>
            </a:xfrm>
            <a:prstGeom prst="rect">
              <a:avLst/>
            </a:prstGeom>
          </p:spPr>
          <p:txBody>
            <a:bodyPr wrap="square">
              <a:spAutoFit/>
            </a:bodyPr>
            <a:lstStyle/>
            <a:p>
              <a:pPr marL="160020" indent="-160020" defTabSz="681330">
                <a:lnSpc>
                  <a:spcPct val="120000"/>
                </a:lnSpc>
                <a:spcBef>
                  <a:spcPct val="20000"/>
                </a:spcBef>
                <a:buFont typeface="Wingdings" panose="05000000000000000000" charset="0"/>
                <a:buChar char=""/>
                <a:defRPr/>
              </a:pPr>
              <a:r>
                <a:rPr lang="en-US" altLang="zh-CN" sz="1400" kern="1200" dirty="0">
                  <a:solidFill>
                    <a:prstClr val="black">
                      <a:lumMod val="65000"/>
                      <a:lumOff val="35000"/>
                    </a:prstClr>
                  </a:solidFill>
                  <a:latin typeface="Calibri"/>
                  <a:ea typeface="+mn-ea"/>
                  <a:cs typeface="+mn-cs"/>
                </a:rPr>
                <a:t>The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regression</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of</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total</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ESG</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score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on</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ROE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shows</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a</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positive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relationship,</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and</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positive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coefficient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is</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statically</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significant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at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1%.</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Profitability</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performance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is</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positive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correlated</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with</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degree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of</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positivity</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of</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ESG</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tone.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Thus</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we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can</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conclude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that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company</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are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generally</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not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inclined</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to</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conceal</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bad</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financial</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performance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using</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positive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ESG</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content.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If</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overall</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financial</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performance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is</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good,</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companies</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tend</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to</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report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financial</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performance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in</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a</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more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positive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tone.</a:t>
              </a:r>
            </a:p>
            <a:p>
              <a:pPr marL="160020" indent="-160020" defTabSz="681330">
                <a:lnSpc>
                  <a:spcPct val="120000"/>
                </a:lnSpc>
                <a:spcBef>
                  <a:spcPct val="20000"/>
                </a:spcBef>
                <a:buFont typeface="Wingdings" panose="05000000000000000000" charset="0"/>
                <a:buChar char=""/>
                <a:defRPr/>
              </a:pPr>
              <a:r>
                <a:rPr lang="en-US" altLang="zh-CN" sz="1400" kern="1200" dirty="0">
                  <a:solidFill>
                    <a:prstClr val="black">
                      <a:lumMod val="65000"/>
                      <a:lumOff val="35000"/>
                    </a:prstClr>
                  </a:solidFill>
                  <a:latin typeface="Calibri"/>
                  <a:ea typeface="+mn-ea"/>
                  <a:cs typeface="+mn-cs"/>
                  <a:sym typeface="Arial" panose="020B0604020202020204" pitchFamily="34" charset="0"/>
                </a:rPr>
                <a:t>As</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the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total</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ESG</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score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is</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significantly</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significant,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we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want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to</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inspect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the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relationship</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between</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each</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component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of</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ESG</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score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and</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financial</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metrics,</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to</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see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if</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company</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have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any</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inclination</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to</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use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specific</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or</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G</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related</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narrative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to</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prettify</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its</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financial</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report.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endParaRPr sz="1400" dirty="0">
                <a:solidFill>
                  <a:prstClr val="black">
                    <a:lumMod val="65000"/>
                    <a:lumOff val="35000"/>
                  </a:prstClr>
                </a:solidFill>
                <a:latin typeface="Calibri"/>
                <a:sym typeface="Arial" panose="020B0604020202020204" pitchFamily="34" charset="0"/>
              </a:endParaRPr>
            </a:p>
          </p:txBody>
        </p:sp>
        <p:sp>
          <p:nvSpPr>
            <p:cNvPr id="7" name="圆角矩形 6"/>
            <p:cNvSpPr/>
            <p:nvPr/>
          </p:nvSpPr>
          <p:spPr>
            <a:xfrm>
              <a:off x="1532226" y="179536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文本框 7"/>
            <p:cNvSpPr txBox="1"/>
            <p:nvPr/>
          </p:nvSpPr>
          <p:spPr>
            <a:xfrm>
              <a:off x="1763472" y="1845162"/>
              <a:ext cx="2797972" cy="291207"/>
            </a:xfrm>
            <a:prstGeom prst="rect">
              <a:avLst/>
            </a:prstGeom>
            <a:noFill/>
          </p:spPr>
          <p:txBody>
            <a:bodyPr wrap="square" rtlCol="0">
              <a:spAutoFit/>
            </a:bodyPr>
            <a:lstStyle/>
            <a:p>
              <a:pPr algn="ctr" defTabSz="681330">
                <a:spcBef>
                  <a:spcPct val="20000"/>
                </a:spcBef>
                <a:defRPr/>
              </a:pPr>
              <a:r>
                <a:rPr lang="en-US" altLang="zh-CN" sz="1200" b="1" kern="1200" dirty="0">
                  <a:solidFill>
                    <a:prstClr val="white"/>
                  </a:solidFill>
                  <a:latin typeface="Arial" panose="020B0604020202020204" pitchFamily="34" charset="0"/>
                  <a:ea typeface="Microsoft YaHei" panose="020B0503020204020204" pitchFamily="34" charset="-122"/>
                  <a:cs typeface="+mn-cs"/>
                  <a:sym typeface="Arial" panose="020B0604020202020204" pitchFamily="34" charset="0"/>
                </a:rPr>
                <a:t>Y: Total ESG Sentiment</a:t>
              </a:r>
              <a:endParaRPr kumimoji="0" lang="en-US" altLang="zh-CN" sz="12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7973" y="393380"/>
            <a:ext cx="7655427" cy="739881"/>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sym typeface="+mn-ea"/>
              </a:rPr>
              <a:t>Regression Results - II</a:t>
            </a:r>
            <a:endPar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grpSp>
        <p:nvGrpSpPr>
          <p:cNvPr id="4" name="组合 3"/>
          <p:cNvGrpSpPr/>
          <p:nvPr/>
        </p:nvGrpSpPr>
        <p:grpSpPr>
          <a:xfrm>
            <a:off x="731520" y="1526639"/>
            <a:ext cx="4615993" cy="5042674"/>
            <a:chOff x="876620" y="1795364"/>
            <a:chExt cx="4777107" cy="5301317"/>
          </a:xfrm>
        </p:grpSpPr>
        <p:sp>
          <p:nvSpPr>
            <p:cNvPr id="5" name="圆角矩形 4"/>
            <p:cNvSpPr/>
            <p:nvPr/>
          </p:nvSpPr>
          <p:spPr>
            <a:xfrm>
              <a:off x="876620" y="2029678"/>
              <a:ext cx="4777107" cy="506700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876621" y="2352038"/>
              <a:ext cx="4608317" cy="4744643"/>
            </a:xfrm>
            <a:prstGeom prst="rect">
              <a:avLst/>
            </a:prstGeom>
          </p:spPr>
          <p:txBody>
            <a:bodyPr wrap="square">
              <a:spAutoFit/>
            </a:bodyPr>
            <a:lstStyle/>
            <a:p>
              <a:pPr marL="154305" indent="-154305" defTabSz="656996">
                <a:lnSpc>
                  <a:spcPct val="120000"/>
                </a:lnSpc>
                <a:spcBef>
                  <a:spcPct val="20000"/>
                </a:spcBef>
                <a:buFont typeface="Wingdings" panose="05000000000000000000" charset="0"/>
                <a:buChar char=""/>
                <a:defRPr/>
              </a:pPr>
              <a:r>
                <a:rPr lang="en-US" sz="1400" kern="1200" dirty="0">
                  <a:solidFill>
                    <a:prstClr val="black">
                      <a:lumMod val="65000"/>
                      <a:lumOff val="35000"/>
                    </a:prstClr>
                  </a:solidFill>
                  <a:latin typeface="Calibri"/>
                  <a:ea typeface="+mn-ea"/>
                  <a:cs typeface="+mn-cs"/>
                  <a:sym typeface="Arial" panose="020B0604020202020204" pitchFamily="34" charset="0"/>
                </a:rPr>
                <a:t>Adj. </a:t>
              </a:r>
              <a:r>
                <a:rPr lang="en-US" sz="1400" kern="1200" dirty="0" err="1">
                  <a:solidFill>
                    <a:prstClr val="black">
                      <a:lumMod val="65000"/>
                      <a:lumOff val="35000"/>
                    </a:prstClr>
                  </a:solidFill>
                  <a:latin typeface="Calibri"/>
                  <a:ea typeface="+mn-ea"/>
                  <a:cs typeface="+mn-cs"/>
                  <a:sym typeface="Arial" panose="020B0604020202020204" pitchFamily="34" charset="0"/>
                </a:rPr>
                <a:t>Rsquared</a:t>
              </a:r>
              <a:r>
                <a:rPr 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 5% </a:t>
              </a:r>
              <a:r>
                <a:rPr lang="en-US" sz="1400" kern="1200" dirty="0">
                  <a:solidFill>
                    <a:prstClr val="black">
                      <a:lumMod val="65000"/>
                      <a:lumOff val="35000"/>
                    </a:prstClr>
                  </a:solidFill>
                  <a:latin typeface="Calibri"/>
                  <a:ea typeface="+mn-ea"/>
                  <a:cs typeface="+mn-cs"/>
                  <a:sym typeface="Arial" panose="020B0604020202020204" pitchFamily="34" charset="0"/>
                </a:rPr>
                <a:t>Coefficients: coefficient of ROE</a:t>
              </a:r>
              <a:r>
                <a:rPr lang="en-US" altLang="zh-CN" sz="1400" kern="1200" dirty="0">
                  <a:solidFill>
                    <a:prstClr val="black">
                      <a:lumMod val="65000"/>
                      <a:lumOff val="35000"/>
                    </a:prstClr>
                  </a:solidFill>
                  <a:latin typeface="Calibri"/>
                  <a:ea typeface="+mn-ea"/>
                  <a:cs typeface="+mn-cs"/>
                  <a:sym typeface="Arial" panose="020B0604020202020204" pitchFamily="34" charset="0"/>
                </a:rPr>
                <a:t> and solvency ratio</a:t>
              </a:r>
              <a:r>
                <a:rPr 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is </a:t>
              </a:r>
              <a:r>
                <a:rPr lang="en-US" sz="1400" kern="1200" dirty="0">
                  <a:solidFill>
                    <a:prstClr val="black">
                      <a:lumMod val="65000"/>
                      <a:lumOff val="35000"/>
                    </a:prstClr>
                  </a:solidFill>
                  <a:latin typeface="Calibri"/>
                  <a:ea typeface="+mn-ea"/>
                  <a:cs typeface="+mn-cs"/>
                  <a:sym typeface="Arial" panose="020B0604020202020204" pitchFamily="34" charset="0"/>
                </a:rPr>
                <a:t>significant at the </a:t>
              </a:r>
              <a:r>
                <a:rPr lang="en-US" altLang="zh-CN" sz="1400" kern="1200" dirty="0">
                  <a:solidFill>
                    <a:prstClr val="black">
                      <a:lumMod val="65000"/>
                      <a:lumOff val="35000"/>
                    </a:prstClr>
                  </a:solidFill>
                  <a:latin typeface="Calibri"/>
                  <a:ea typeface="+mn-ea"/>
                  <a:cs typeface="+mn-cs"/>
                  <a:sym typeface="Arial" panose="020B0604020202020204" pitchFamily="34" charset="0"/>
                </a:rPr>
                <a:t>1</a:t>
              </a:r>
              <a:r>
                <a:rPr lang="en-US" sz="1400" kern="1200" dirty="0">
                  <a:solidFill>
                    <a:prstClr val="black">
                      <a:lumMod val="65000"/>
                      <a:lumOff val="35000"/>
                    </a:prstClr>
                  </a:solidFill>
                  <a:latin typeface="Calibri"/>
                  <a:ea typeface="+mn-ea"/>
                  <a:cs typeface="+mn-cs"/>
                  <a:sym typeface="Arial" panose="020B0604020202020204" pitchFamily="34" charset="0"/>
                </a:rPr>
                <a:t>% level</a:t>
              </a:r>
            </a:p>
            <a:p>
              <a:pPr marL="154305" indent="-154305" defTabSz="656996">
                <a:lnSpc>
                  <a:spcPct val="120000"/>
                </a:lnSpc>
                <a:spcBef>
                  <a:spcPct val="20000"/>
                </a:spcBef>
                <a:buFont typeface="Wingdings" panose="05000000000000000000" charset="0"/>
                <a:buChar char=""/>
                <a:defRPr/>
              </a:pPr>
              <a:r>
                <a:rPr lang="en-US" altLang="zh-CN" sz="1400" kern="1200" dirty="0">
                  <a:solidFill>
                    <a:prstClr val="black">
                      <a:lumMod val="65000"/>
                      <a:lumOff val="35000"/>
                    </a:prstClr>
                  </a:solidFill>
                  <a:latin typeface="Calibri"/>
                  <a:ea typeface="+mn-ea"/>
                  <a:cs typeface="+mn-cs"/>
                </a:rPr>
                <a:t>Then we separately run reg on Environment, Social and Governance score, to show if company have incentive to manipulating words in separate category to conceal the bad performance. Overall, if the overall financial performance is good, companies tend to report environmental responsibility performance in a more positive tone. For Environmental score, the beta coefficient of ROE is significantly positive at 1%, the beta coefficient of Solvency ratio are significantly negative at 1%, as high ROE and </a:t>
              </a:r>
              <a:r>
                <a:rPr lang="en-US" altLang="zh-CN" sz="1400" dirty="0">
                  <a:solidFill>
                    <a:prstClr val="black">
                      <a:lumMod val="65000"/>
                      <a:lumOff val="35000"/>
                    </a:prstClr>
                  </a:solidFill>
                  <a:latin typeface="Calibri"/>
                </a:rPr>
                <a:t>low</a:t>
              </a:r>
              <a:r>
                <a:rPr lang="en-US" altLang="zh-CN" sz="1400" kern="1200" dirty="0">
                  <a:solidFill>
                    <a:prstClr val="black">
                      <a:lumMod val="65000"/>
                      <a:lumOff val="35000"/>
                    </a:prstClr>
                  </a:solidFill>
                  <a:latin typeface="Calibri"/>
                  <a:ea typeface="+mn-ea"/>
                  <a:cs typeface="+mn-cs"/>
                </a:rPr>
                <a:t> solvency ratio is a pos</a:t>
              </a:r>
              <a:r>
                <a:rPr lang="en-US" altLang="zh-CN" sz="1400" dirty="0">
                  <a:solidFill>
                    <a:prstClr val="black">
                      <a:lumMod val="65000"/>
                      <a:lumOff val="35000"/>
                    </a:prstClr>
                  </a:solidFill>
                  <a:latin typeface="Calibri"/>
                </a:rPr>
                <a:t>itive</a:t>
              </a:r>
              <a:r>
                <a:rPr lang="en-US" altLang="zh-CN" sz="1400" kern="1200" dirty="0">
                  <a:solidFill>
                    <a:prstClr val="black">
                      <a:lumMod val="65000"/>
                      <a:lumOff val="35000"/>
                    </a:prstClr>
                  </a:solidFill>
                  <a:latin typeface="Calibri"/>
                  <a:ea typeface="+mn-ea"/>
                  <a:cs typeface="+mn-cs"/>
                </a:rPr>
                <a:t> indicator of firm performance, th</a:t>
              </a:r>
              <a:r>
                <a:rPr lang="en-US" altLang="zh-CN" sz="1400" dirty="0">
                  <a:solidFill>
                    <a:prstClr val="black">
                      <a:lumMod val="65000"/>
                      <a:lumOff val="35000"/>
                    </a:prstClr>
                  </a:solidFill>
                  <a:latin typeface="Calibri"/>
                </a:rPr>
                <a:t>e</a:t>
              </a:r>
              <a:r>
                <a:rPr lang="en-US" altLang="zh-CN" sz="1400" kern="1200" dirty="0">
                  <a:solidFill>
                    <a:prstClr val="black">
                      <a:lumMod val="65000"/>
                      <a:lumOff val="35000"/>
                    </a:prstClr>
                  </a:solidFill>
                  <a:latin typeface="Calibri"/>
                  <a:ea typeface="+mn-ea"/>
                  <a:cs typeface="+mn-cs"/>
                </a:rPr>
                <a:t> corresponding positive and negative beta shows that shows that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firm</a:t>
              </a:r>
              <a:r>
                <a:rPr lang="en-US" altLang="zh-CN" sz="1400" dirty="0">
                  <a:solidFill>
                    <a:prstClr val="black">
                      <a:lumMod val="65000"/>
                      <a:lumOff val="35000"/>
                    </a:prstClr>
                  </a:solidFill>
                  <a:latin typeface="Calibri"/>
                </a:rPr>
                <a:t>’s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good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performance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positively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correlated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with</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social</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responsibility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disclosure,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implying</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that</a:t>
              </a:r>
              <a:r>
                <a:rPr lang="zh-CN" altLang="en-US" sz="1400" dirty="0">
                  <a:solidFill>
                    <a:prstClr val="black">
                      <a:lumMod val="65000"/>
                      <a:lumOff val="35000"/>
                    </a:prstClr>
                  </a:solidFill>
                  <a:latin typeface="Calibri"/>
                </a:rPr>
                <a:t> </a:t>
              </a:r>
              <a:r>
                <a:rPr lang="en-US" altLang="zh-CN" sz="1400" kern="1200" dirty="0">
                  <a:solidFill>
                    <a:prstClr val="black">
                      <a:lumMod val="65000"/>
                      <a:lumOff val="35000"/>
                    </a:prstClr>
                  </a:solidFill>
                  <a:latin typeface="Calibri"/>
                  <a:ea typeface="+mn-ea"/>
                  <a:cs typeface="+mn-cs"/>
                </a:rPr>
                <a:t>firm are not using tone of Environmental content to prettify its report.  </a:t>
              </a:r>
              <a:endParaRPr lang="en-US" sz="1400" dirty="0">
                <a:solidFill>
                  <a:prstClr val="black">
                    <a:lumMod val="65000"/>
                    <a:lumOff val="35000"/>
                  </a:prstClr>
                </a:solidFill>
                <a:latin typeface="Calibri"/>
              </a:endParaRPr>
            </a:p>
          </p:txBody>
        </p:sp>
        <p:sp>
          <p:nvSpPr>
            <p:cNvPr id="7" name="圆角矩形 6"/>
            <p:cNvSpPr/>
            <p:nvPr/>
          </p:nvSpPr>
          <p:spPr>
            <a:xfrm>
              <a:off x="1532226" y="179536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文本框 7"/>
            <p:cNvSpPr txBox="1"/>
            <p:nvPr/>
          </p:nvSpPr>
          <p:spPr>
            <a:xfrm>
              <a:off x="1763472" y="1845162"/>
              <a:ext cx="2797972" cy="291207"/>
            </a:xfrm>
            <a:prstGeom prst="rect">
              <a:avLst/>
            </a:prstGeom>
            <a:noFill/>
          </p:spPr>
          <p:txBody>
            <a:bodyPr wrap="square" rtlCol="0">
              <a:spAutoFit/>
            </a:bodyPr>
            <a:lstStyle/>
            <a:p>
              <a:pPr algn="ctr" defTabSz="681330">
                <a:spcBef>
                  <a:spcPct val="20000"/>
                </a:spcBef>
                <a:defRPr/>
              </a:pPr>
              <a:r>
                <a:rPr lang="en-US" altLang="zh-CN" sz="1200" b="1" kern="1200" dirty="0">
                  <a:solidFill>
                    <a:prstClr val="white"/>
                  </a:solidFill>
                  <a:latin typeface="Arial" panose="020B0604020202020204" pitchFamily="34" charset="0"/>
                  <a:ea typeface="Microsoft YaHei" panose="020B0503020204020204" pitchFamily="34" charset="-122"/>
                  <a:cs typeface="+mn-cs"/>
                  <a:sym typeface="Arial" panose="020B0604020202020204" pitchFamily="34" charset="0"/>
                </a:rPr>
                <a:t>Y: Total E</a:t>
              </a:r>
              <a:r>
                <a:rPr lang="zh-CN" altLang="en-US" sz="1200" b="1" dirty="0">
                  <a:solidFill>
                    <a:prstClr val="white"/>
                  </a:solidFill>
                  <a:latin typeface="Arial" panose="020B0604020202020204" pitchFamily="34" charset="0"/>
                  <a:ea typeface="Microsoft YaHei" panose="020B0503020204020204" pitchFamily="34" charset="-122"/>
                  <a:sym typeface="Arial" panose="020B0604020202020204" pitchFamily="34" charset="0"/>
                </a:rPr>
                <a:t> </a:t>
              </a:r>
              <a:r>
                <a:rPr lang="en-US" altLang="zh-CN" sz="1200" b="1" kern="1200" dirty="0">
                  <a:solidFill>
                    <a:prstClr val="white"/>
                  </a:solidFill>
                  <a:latin typeface="Arial" panose="020B0604020202020204" pitchFamily="34" charset="0"/>
                  <a:ea typeface="Microsoft YaHei" panose="020B0503020204020204" pitchFamily="34" charset="-122"/>
                  <a:cs typeface="+mn-cs"/>
                  <a:sym typeface="Arial" panose="020B0604020202020204" pitchFamily="34" charset="0"/>
                </a:rPr>
                <a:t>Sentiment</a:t>
              </a:r>
              <a:endParaRPr kumimoji="0" lang="en-US" altLang="zh-CN" sz="12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grpSp>
      <p:pic>
        <p:nvPicPr>
          <p:cNvPr id="2" name="Picture 1">
            <a:extLst>
              <a:ext uri="{FF2B5EF4-FFF2-40B4-BE49-F238E27FC236}">
                <a16:creationId xmlns:a16="http://schemas.microsoft.com/office/drawing/2014/main" id="{E00F09B0-E704-C95B-EF03-2F456BE99861}"/>
              </a:ext>
            </a:extLst>
          </p:cNvPr>
          <p:cNvPicPr>
            <a:picLocks noChangeAspect="1"/>
          </p:cNvPicPr>
          <p:nvPr/>
        </p:nvPicPr>
        <p:blipFill>
          <a:blip r:embed="rId4"/>
          <a:stretch>
            <a:fillRect/>
          </a:stretch>
        </p:blipFill>
        <p:spPr>
          <a:xfrm>
            <a:off x="5570960" y="1796800"/>
            <a:ext cx="6164137" cy="3567680"/>
          </a:xfrm>
          <a:prstGeom prst="rect">
            <a:avLst/>
          </a:prstGeom>
        </p:spPr>
      </p:pic>
    </p:spTree>
    <p:extLst>
      <p:ext uri="{BB962C8B-B14F-4D97-AF65-F5344CB8AC3E}">
        <p14:creationId xmlns:p14="http://schemas.microsoft.com/office/powerpoint/2010/main" val="4165509486"/>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7973" y="393380"/>
            <a:ext cx="7655427" cy="739881"/>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sym typeface="+mn-ea"/>
              </a:rPr>
              <a:t>Regression Results - III</a:t>
            </a:r>
            <a:endPar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grpSp>
        <p:nvGrpSpPr>
          <p:cNvPr id="4" name="组合 3"/>
          <p:cNvGrpSpPr/>
          <p:nvPr/>
        </p:nvGrpSpPr>
        <p:grpSpPr>
          <a:xfrm>
            <a:off x="731520" y="1526639"/>
            <a:ext cx="4615993" cy="4717141"/>
            <a:chOff x="876620" y="1795364"/>
            <a:chExt cx="4777107" cy="4959087"/>
          </a:xfrm>
        </p:grpSpPr>
        <p:sp>
          <p:nvSpPr>
            <p:cNvPr id="5" name="圆角矩形 4"/>
            <p:cNvSpPr/>
            <p:nvPr/>
          </p:nvSpPr>
          <p:spPr>
            <a:xfrm>
              <a:off x="876620" y="2029679"/>
              <a:ext cx="4777107" cy="472477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876621" y="2352038"/>
              <a:ext cx="4608317" cy="3113887"/>
            </a:xfrm>
            <a:prstGeom prst="rect">
              <a:avLst/>
            </a:prstGeom>
          </p:spPr>
          <p:txBody>
            <a:bodyPr wrap="square">
              <a:spAutoFit/>
            </a:bodyPr>
            <a:lstStyle/>
            <a:p>
              <a:pPr marL="154305" indent="-154305" defTabSz="656996">
                <a:lnSpc>
                  <a:spcPct val="120000"/>
                </a:lnSpc>
                <a:spcBef>
                  <a:spcPct val="20000"/>
                </a:spcBef>
                <a:buFont typeface="Wingdings" panose="05000000000000000000" charset="0"/>
                <a:buChar char=""/>
                <a:defRPr/>
              </a:pPr>
              <a:r>
                <a:rPr lang="en-US" sz="1400" kern="1200" dirty="0">
                  <a:solidFill>
                    <a:prstClr val="black">
                      <a:lumMod val="65000"/>
                      <a:lumOff val="35000"/>
                    </a:prstClr>
                  </a:solidFill>
                  <a:latin typeface="Calibri"/>
                  <a:ea typeface="+mn-ea"/>
                  <a:cs typeface="+mn-cs"/>
                  <a:sym typeface="Arial" panose="020B0604020202020204" pitchFamily="34" charset="0"/>
                </a:rPr>
                <a:t>Adj. </a:t>
              </a:r>
              <a:r>
                <a:rPr lang="en-US" sz="1400" kern="1200" dirty="0" err="1">
                  <a:solidFill>
                    <a:prstClr val="black">
                      <a:lumMod val="65000"/>
                      <a:lumOff val="35000"/>
                    </a:prstClr>
                  </a:solidFill>
                  <a:latin typeface="Calibri"/>
                  <a:ea typeface="+mn-ea"/>
                  <a:cs typeface="+mn-cs"/>
                  <a:sym typeface="Arial" panose="020B0604020202020204" pitchFamily="34" charset="0"/>
                </a:rPr>
                <a:t>Rsquared</a:t>
              </a:r>
              <a:r>
                <a:rPr 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 5%;</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sz="1400" kern="1200" dirty="0">
                  <a:solidFill>
                    <a:prstClr val="black">
                      <a:lumMod val="65000"/>
                      <a:lumOff val="35000"/>
                    </a:prstClr>
                  </a:solidFill>
                  <a:latin typeface="Calibri"/>
                  <a:ea typeface="+mn-ea"/>
                  <a:cs typeface="+mn-cs"/>
                  <a:sym typeface="Arial" panose="020B0604020202020204" pitchFamily="34" charset="0"/>
                </a:rPr>
                <a:t>Coefficients: coefficient of ROE</a:t>
              </a:r>
              <a:r>
                <a:rPr lang="en-US" altLang="zh-CN" sz="1400" kern="1200" dirty="0">
                  <a:solidFill>
                    <a:prstClr val="black">
                      <a:lumMod val="65000"/>
                      <a:lumOff val="35000"/>
                    </a:prstClr>
                  </a:solidFill>
                  <a:latin typeface="Calibri"/>
                  <a:ea typeface="+mn-ea"/>
                  <a:cs typeface="+mn-cs"/>
                  <a:sym typeface="Arial" panose="020B0604020202020204" pitchFamily="34" charset="0"/>
                </a:rPr>
                <a:t> and solvency ratio</a:t>
              </a:r>
              <a:r>
                <a:rPr 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is </a:t>
              </a:r>
              <a:r>
                <a:rPr lang="en-US" sz="1400" kern="1200" dirty="0">
                  <a:solidFill>
                    <a:prstClr val="black">
                      <a:lumMod val="65000"/>
                      <a:lumOff val="35000"/>
                    </a:prstClr>
                  </a:solidFill>
                  <a:latin typeface="Calibri"/>
                  <a:ea typeface="+mn-ea"/>
                  <a:cs typeface="+mn-cs"/>
                  <a:sym typeface="Arial" panose="020B0604020202020204" pitchFamily="34" charset="0"/>
                </a:rPr>
                <a:t>significant at the </a:t>
              </a:r>
              <a:r>
                <a:rPr lang="en-US" altLang="zh-CN" sz="1400" kern="1200" dirty="0">
                  <a:solidFill>
                    <a:prstClr val="black">
                      <a:lumMod val="65000"/>
                      <a:lumOff val="35000"/>
                    </a:prstClr>
                  </a:solidFill>
                  <a:latin typeface="Calibri"/>
                  <a:ea typeface="+mn-ea"/>
                  <a:cs typeface="+mn-cs"/>
                  <a:sym typeface="Arial" panose="020B0604020202020204" pitchFamily="34" charset="0"/>
                </a:rPr>
                <a:t>1</a:t>
              </a:r>
              <a:r>
                <a:rPr lang="en-US" sz="1400" kern="1200" dirty="0">
                  <a:solidFill>
                    <a:prstClr val="black">
                      <a:lumMod val="65000"/>
                      <a:lumOff val="35000"/>
                    </a:prstClr>
                  </a:solidFill>
                  <a:latin typeface="Calibri"/>
                  <a:ea typeface="+mn-ea"/>
                  <a:cs typeface="+mn-cs"/>
                  <a:sym typeface="Arial" panose="020B0604020202020204" pitchFamily="34" charset="0"/>
                </a:rPr>
                <a:t>% level</a:t>
              </a:r>
            </a:p>
            <a:p>
              <a:pPr marL="154305" indent="-154305" defTabSz="656996">
                <a:lnSpc>
                  <a:spcPct val="120000"/>
                </a:lnSpc>
                <a:spcBef>
                  <a:spcPct val="20000"/>
                </a:spcBef>
                <a:buFont typeface="Wingdings" panose="05000000000000000000" charset="0"/>
                <a:buChar char=""/>
                <a:defRPr/>
              </a:pPr>
              <a:r>
                <a:rPr lang="en-US" altLang="zh-CN" sz="1400" kern="1200" dirty="0">
                  <a:solidFill>
                    <a:prstClr val="black">
                      <a:lumMod val="65000"/>
                      <a:lumOff val="35000"/>
                    </a:prstClr>
                  </a:solidFill>
                  <a:latin typeface="Calibri"/>
                  <a:ea typeface="+mn-ea"/>
                  <a:cs typeface="+mn-cs"/>
                </a:rPr>
                <a:t>For Social score, the beta coefficient of ROE is significantly positive at 1%, the beta coefficient of Solvency ratio are significantly negative at 1%, as high ROE and </a:t>
              </a:r>
              <a:r>
                <a:rPr lang="en-US" altLang="zh-CN" sz="1400" dirty="0">
                  <a:solidFill>
                    <a:prstClr val="black">
                      <a:lumMod val="65000"/>
                      <a:lumOff val="35000"/>
                    </a:prstClr>
                  </a:solidFill>
                  <a:latin typeface="Calibri"/>
                </a:rPr>
                <a:t>low</a:t>
              </a:r>
              <a:r>
                <a:rPr lang="en-US" altLang="zh-CN" sz="1400" kern="1200" dirty="0">
                  <a:solidFill>
                    <a:prstClr val="black">
                      <a:lumMod val="65000"/>
                      <a:lumOff val="35000"/>
                    </a:prstClr>
                  </a:solidFill>
                  <a:latin typeface="Calibri"/>
                  <a:ea typeface="+mn-ea"/>
                  <a:cs typeface="+mn-cs"/>
                </a:rPr>
                <a:t> solvency ratio is a pos</a:t>
              </a:r>
              <a:r>
                <a:rPr lang="en-US" altLang="zh-CN" sz="1400" dirty="0">
                  <a:solidFill>
                    <a:prstClr val="black">
                      <a:lumMod val="65000"/>
                      <a:lumOff val="35000"/>
                    </a:prstClr>
                  </a:solidFill>
                  <a:latin typeface="Calibri"/>
                </a:rPr>
                <a:t>itive</a:t>
              </a:r>
              <a:r>
                <a:rPr lang="en-US" altLang="zh-CN" sz="1400" kern="1200" dirty="0">
                  <a:solidFill>
                    <a:prstClr val="black">
                      <a:lumMod val="65000"/>
                      <a:lumOff val="35000"/>
                    </a:prstClr>
                  </a:solidFill>
                  <a:latin typeface="Calibri"/>
                  <a:ea typeface="+mn-ea"/>
                  <a:cs typeface="+mn-cs"/>
                </a:rPr>
                <a:t> indicator of firm performance, th</a:t>
              </a:r>
              <a:r>
                <a:rPr lang="en-US" altLang="zh-CN" sz="1400" dirty="0">
                  <a:solidFill>
                    <a:prstClr val="black">
                      <a:lumMod val="65000"/>
                      <a:lumOff val="35000"/>
                    </a:prstClr>
                  </a:solidFill>
                  <a:latin typeface="Calibri"/>
                </a:rPr>
                <a:t>e</a:t>
              </a:r>
              <a:r>
                <a:rPr lang="en-US" altLang="zh-CN" sz="1400" kern="1200" dirty="0">
                  <a:solidFill>
                    <a:prstClr val="black">
                      <a:lumMod val="65000"/>
                      <a:lumOff val="35000"/>
                    </a:prstClr>
                  </a:solidFill>
                  <a:latin typeface="Calibri"/>
                  <a:ea typeface="+mn-ea"/>
                  <a:cs typeface="+mn-cs"/>
                </a:rPr>
                <a:t> corresponding positive and negative beta shows that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firm</a:t>
              </a:r>
              <a:r>
                <a:rPr lang="en-US" altLang="zh-CN" sz="1400" dirty="0">
                  <a:solidFill>
                    <a:prstClr val="black">
                      <a:lumMod val="65000"/>
                      <a:lumOff val="35000"/>
                    </a:prstClr>
                  </a:solidFill>
                  <a:latin typeface="Calibri"/>
                </a:rPr>
                <a:t>’s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good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performance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positively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correlated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with</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social</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responsibility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disclosure,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implying</a:t>
              </a:r>
              <a:r>
                <a:rPr lang="zh-CN" altLang="en-US" sz="1400" dirty="0">
                  <a:solidFill>
                    <a:prstClr val="black">
                      <a:lumMod val="65000"/>
                      <a:lumOff val="35000"/>
                    </a:prstClr>
                  </a:solidFill>
                  <a:latin typeface="Calibri"/>
                </a:rPr>
                <a:t> </a:t>
              </a:r>
              <a:r>
                <a:rPr lang="en-US" altLang="zh-CN" sz="1400" kern="1200" dirty="0">
                  <a:solidFill>
                    <a:prstClr val="black">
                      <a:lumMod val="65000"/>
                      <a:lumOff val="35000"/>
                    </a:prstClr>
                  </a:solidFill>
                  <a:latin typeface="Calibri"/>
                  <a:ea typeface="+mn-ea"/>
                  <a:cs typeface="+mn-cs"/>
                </a:rPr>
                <a:t>that firm are not using positive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tone of Social</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responsibility content to prettify its report.  </a:t>
              </a:r>
              <a:endParaRPr lang="en-US" sz="1400" dirty="0">
                <a:solidFill>
                  <a:prstClr val="black">
                    <a:lumMod val="65000"/>
                    <a:lumOff val="35000"/>
                  </a:prstClr>
                </a:solidFill>
                <a:latin typeface="Calibri"/>
              </a:endParaRPr>
            </a:p>
          </p:txBody>
        </p:sp>
        <p:sp>
          <p:nvSpPr>
            <p:cNvPr id="7" name="圆角矩形 6"/>
            <p:cNvSpPr/>
            <p:nvPr/>
          </p:nvSpPr>
          <p:spPr>
            <a:xfrm>
              <a:off x="1532226" y="179536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文本框 7"/>
            <p:cNvSpPr txBox="1"/>
            <p:nvPr/>
          </p:nvSpPr>
          <p:spPr>
            <a:xfrm>
              <a:off x="1763472" y="1845162"/>
              <a:ext cx="2797972" cy="291207"/>
            </a:xfrm>
            <a:prstGeom prst="rect">
              <a:avLst/>
            </a:prstGeom>
            <a:noFill/>
          </p:spPr>
          <p:txBody>
            <a:bodyPr wrap="square" rtlCol="0">
              <a:spAutoFit/>
            </a:bodyPr>
            <a:lstStyle/>
            <a:p>
              <a:pPr algn="ctr" defTabSz="681330">
                <a:spcBef>
                  <a:spcPct val="20000"/>
                </a:spcBef>
                <a:defRPr/>
              </a:pPr>
              <a:r>
                <a:rPr lang="en-US" altLang="zh-CN" sz="1200" b="1" kern="1200" dirty="0">
                  <a:solidFill>
                    <a:prstClr val="white"/>
                  </a:solidFill>
                  <a:latin typeface="Arial" panose="020B0604020202020204" pitchFamily="34" charset="0"/>
                  <a:ea typeface="Microsoft YaHei" panose="020B0503020204020204" pitchFamily="34" charset="-122"/>
                  <a:cs typeface="+mn-cs"/>
                  <a:sym typeface="Arial" panose="020B0604020202020204" pitchFamily="34" charset="0"/>
                </a:rPr>
                <a:t>Y: Total</a:t>
              </a:r>
              <a:r>
                <a:rPr lang="zh-CN" altLang="en-US" sz="1200" b="1" kern="1200" dirty="0">
                  <a:solidFill>
                    <a:prstClr val="white"/>
                  </a:solidFill>
                  <a:latin typeface="Arial" panose="020B0604020202020204" pitchFamily="34" charset="0"/>
                  <a:ea typeface="Microsoft YaHei" panose="020B0503020204020204" pitchFamily="34" charset="-122"/>
                  <a:cs typeface="+mn-cs"/>
                  <a:sym typeface="Arial" panose="020B0604020202020204" pitchFamily="34" charset="0"/>
                </a:rPr>
                <a:t> </a:t>
              </a:r>
              <a:r>
                <a:rPr lang="en-US" altLang="zh-CN" sz="1200" b="1" kern="1200" dirty="0" err="1">
                  <a:solidFill>
                    <a:prstClr val="white"/>
                  </a:solidFill>
                  <a:latin typeface="Arial" panose="020B0604020202020204" pitchFamily="34" charset="0"/>
                  <a:ea typeface="Microsoft YaHei" panose="020B0503020204020204" pitchFamily="34" charset="-122"/>
                  <a:cs typeface="+mn-cs"/>
                  <a:sym typeface="Arial" panose="020B0604020202020204" pitchFamily="34" charset="0"/>
                </a:rPr>
                <a:t>SSentiment</a:t>
              </a:r>
              <a:endParaRPr kumimoji="0" lang="en-US" altLang="zh-CN" sz="12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grpSp>
      <p:pic>
        <p:nvPicPr>
          <p:cNvPr id="3" name="Picture 2">
            <a:extLst>
              <a:ext uri="{FF2B5EF4-FFF2-40B4-BE49-F238E27FC236}">
                <a16:creationId xmlns:a16="http://schemas.microsoft.com/office/drawing/2014/main" id="{F5FDD4AB-8BB4-0ED1-07EA-F051374A394F}"/>
              </a:ext>
            </a:extLst>
          </p:cNvPr>
          <p:cNvPicPr>
            <a:picLocks noChangeAspect="1"/>
          </p:cNvPicPr>
          <p:nvPr/>
        </p:nvPicPr>
        <p:blipFill>
          <a:blip r:embed="rId4"/>
          <a:stretch>
            <a:fillRect/>
          </a:stretch>
        </p:blipFill>
        <p:spPr>
          <a:xfrm>
            <a:off x="5616374" y="1248262"/>
            <a:ext cx="6390095" cy="4705398"/>
          </a:xfrm>
          <a:prstGeom prst="rect">
            <a:avLst/>
          </a:prstGeom>
        </p:spPr>
      </p:pic>
    </p:spTree>
    <p:extLst>
      <p:ext uri="{BB962C8B-B14F-4D97-AF65-F5344CB8AC3E}">
        <p14:creationId xmlns:p14="http://schemas.microsoft.com/office/powerpoint/2010/main" val="1138689315"/>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7973" y="393380"/>
            <a:ext cx="7655427" cy="739881"/>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sym typeface="+mn-ea"/>
              </a:rPr>
              <a:t>Regression Results - IV</a:t>
            </a:r>
            <a:endPar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grpSp>
        <p:nvGrpSpPr>
          <p:cNvPr id="4" name="组合 3"/>
          <p:cNvGrpSpPr/>
          <p:nvPr/>
        </p:nvGrpSpPr>
        <p:grpSpPr>
          <a:xfrm>
            <a:off x="731520" y="1526639"/>
            <a:ext cx="4615993" cy="4717141"/>
            <a:chOff x="876620" y="1795364"/>
            <a:chExt cx="4777107" cy="4959087"/>
          </a:xfrm>
        </p:grpSpPr>
        <p:sp>
          <p:nvSpPr>
            <p:cNvPr id="5" name="圆角矩形 4"/>
            <p:cNvSpPr/>
            <p:nvPr/>
          </p:nvSpPr>
          <p:spPr>
            <a:xfrm>
              <a:off x="876620" y="2029679"/>
              <a:ext cx="4777107" cy="4724772"/>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876621" y="2352038"/>
              <a:ext cx="4608317" cy="4201057"/>
            </a:xfrm>
            <a:prstGeom prst="rect">
              <a:avLst/>
            </a:prstGeom>
          </p:spPr>
          <p:txBody>
            <a:bodyPr wrap="square">
              <a:spAutoFit/>
            </a:bodyPr>
            <a:lstStyle/>
            <a:p>
              <a:pPr marL="154305" indent="-154305" defTabSz="656996">
                <a:lnSpc>
                  <a:spcPct val="120000"/>
                </a:lnSpc>
                <a:spcBef>
                  <a:spcPct val="20000"/>
                </a:spcBef>
                <a:buFont typeface="Wingdings" panose="05000000000000000000" charset="0"/>
                <a:buChar char=""/>
                <a:defRPr/>
              </a:pPr>
              <a:r>
                <a:rPr lang="en-US" sz="1400" kern="1200" dirty="0">
                  <a:solidFill>
                    <a:prstClr val="black">
                      <a:lumMod val="65000"/>
                      <a:lumOff val="35000"/>
                    </a:prstClr>
                  </a:solidFill>
                  <a:latin typeface="Calibri"/>
                  <a:ea typeface="+mn-ea"/>
                  <a:cs typeface="+mn-cs"/>
                  <a:sym typeface="Arial" panose="020B0604020202020204" pitchFamily="34" charset="0"/>
                </a:rPr>
                <a:t>Adj. </a:t>
              </a:r>
              <a:r>
                <a:rPr lang="en-US" sz="1400" kern="1200" dirty="0" err="1">
                  <a:solidFill>
                    <a:prstClr val="black">
                      <a:lumMod val="65000"/>
                      <a:lumOff val="35000"/>
                    </a:prstClr>
                  </a:solidFill>
                  <a:latin typeface="Calibri"/>
                  <a:ea typeface="+mn-ea"/>
                  <a:cs typeface="+mn-cs"/>
                  <a:sym typeface="Arial" panose="020B0604020202020204" pitchFamily="34" charset="0"/>
                </a:rPr>
                <a:t>Rsquared</a:t>
              </a:r>
              <a:r>
                <a:rPr 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 1%;</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sz="1400" kern="1200" dirty="0">
                  <a:solidFill>
                    <a:prstClr val="black">
                      <a:lumMod val="65000"/>
                      <a:lumOff val="35000"/>
                    </a:prstClr>
                  </a:solidFill>
                  <a:latin typeface="Calibri"/>
                  <a:ea typeface="+mn-ea"/>
                  <a:cs typeface="+mn-cs"/>
                  <a:sym typeface="Arial" panose="020B0604020202020204" pitchFamily="34" charset="0"/>
                </a:rPr>
                <a:t>Coefficients: coefficient of ROE</a:t>
              </a:r>
              <a:r>
                <a:rPr lang="en-US" altLang="zh-CN" sz="1400" kern="1200" dirty="0">
                  <a:solidFill>
                    <a:prstClr val="black">
                      <a:lumMod val="65000"/>
                      <a:lumOff val="35000"/>
                    </a:prstClr>
                  </a:solidFill>
                  <a:latin typeface="Calibri"/>
                  <a:ea typeface="+mn-ea"/>
                  <a:cs typeface="+mn-cs"/>
                  <a:sym typeface="Arial" panose="020B0604020202020204" pitchFamily="34" charset="0"/>
                </a:rPr>
                <a:t> is</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not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significant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and coefficient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of</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the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solvency ratio</a:t>
              </a:r>
              <a:r>
                <a:rPr 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is </a:t>
              </a:r>
              <a:r>
                <a:rPr lang="en-US" sz="1400" kern="1200" dirty="0">
                  <a:solidFill>
                    <a:prstClr val="black">
                      <a:lumMod val="65000"/>
                      <a:lumOff val="35000"/>
                    </a:prstClr>
                  </a:solidFill>
                  <a:latin typeface="Calibri"/>
                  <a:ea typeface="+mn-ea"/>
                  <a:cs typeface="+mn-cs"/>
                  <a:sym typeface="Arial" panose="020B0604020202020204" pitchFamily="34" charset="0"/>
                </a:rPr>
                <a:t>significant at the </a:t>
              </a:r>
              <a:r>
                <a:rPr lang="en-US" altLang="zh-CN" sz="1400" dirty="0">
                  <a:solidFill>
                    <a:prstClr val="black">
                      <a:lumMod val="65000"/>
                      <a:lumOff val="35000"/>
                    </a:prstClr>
                  </a:solidFill>
                  <a:latin typeface="Calibri"/>
                  <a:sym typeface="Arial" panose="020B0604020202020204" pitchFamily="34" charset="0"/>
                </a:rPr>
                <a:t>5</a:t>
              </a:r>
              <a:r>
                <a:rPr lang="en-US" sz="1400" kern="1200" dirty="0">
                  <a:solidFill>
                    <a:prstClr val="black">
                      <a:lumMod val="65000"/>
                      <a:lumOff val="35000"/>
                    </a:prstClr>
                  </a:solidFill>
                  <a:latin typeface="Calibri"/>
                  <a:ea typeface="+mn-ea"/>
                  <a:cs typeface="+mn-cs"/>
                  <a:sym typeface="Arial" panose="020B0604020202020204" pitchFamily="34" charset="0"/>
                </a:rPr>
                <a:t>% level</a:t>
              </a:r>
            </a:p>
            <a:p>
              <a:pPr marL="154305" indent="-154305" defTabSz="656996">
                <a:lnSpc>
                  <a:spcPct val="120000"/>
                </a:lnSpc>
                <a:spcBef>
                  <a:spcPct val="20000"/>
                </a:spcBef>
                <a:buFont typeface="Wingdings" panose="05000000000000000000" charset="0"/>
                <a:buChar char=""/>
                <a:defRPr/>
              </a:pPr>
              <a:r>
                <a:rPr lang="en-US" altLang="zh-CN" sz="1400" kern="1200" dirty="0">
                  <a:solidFill>
                    <a:prstClr val="black">
                      <a:lumMod val="65000"/>
                      <a:lumOff val="35000"/>
                    </a:prstClr>
                  </a:solidFill>
                  <a:latin typeface="Calibri"/>
                  <a:ea typeface="+mn-ea"/>
                  <a:cs typeface="+mn-cs"/>
                </a:rPr>
                <a:t>For Social score, the beta coefficient of Solvency ratio are significantly negative at 1%, as </a:t>
              </a:r>
              <a:r>
                <a:rPr lang="en-US" altLang="zh-CN" sz="1400" dirty="0">
                  <a:solidFill>
                    <a:prstClr val="black">
                      <a:lumMod val="65000"/>
                      <a:lumOff val="35000"/>
                    </a:prstClr>
                  </a:solidFill>
                  <a:latin typeface="Calibri"/>
                </a:rPr>
                <a:t>low</a:t>
              </a:r>
              <a:r>
                <a:rPr lang="en-US" altLang="zh-CN" sz="1400" kern="1200" dirty="0">
                  <a:solidFill>
                    <a:prstClr val="black">
                      <a:lumMod val="65000"/>
                      <a:lumOff val="35000"/>
                    </a:prstClr>
                  </a:solidFill>
                  <a:latin typeface="Calibri"/>
                  <a:ea typeface="+mn-ea"/>
                  <a:cs typeface="+mn-cs"/>
                </a:rPr>
                <a:t> solvency ratio is a pos</a:t>
              </a:r>
              <a:r>
                <a:rPr lang="en-US" altLang="zh-CN" sz="1400" dirty="0">
                  <a:solidFill>
                    <a:prstClr val="black">
                      <a:lumMod val="65000"/>
                      <a:lumOff val="35000"/>
                    </a:prstClr>
                  </a:solidFill>
                  <a:latin typeface="Calibri"/>
                </a:rPr>
                <a:t>itive</a:t>
              </a:r>
              <a:r>
                <a:rPr lang="en-US" altLang="zh-CN" sz="1400" kern="1200" dirty="0">
                  <a:solidFill>
                    <a:prstClr val="black">
                      <a:lumMod val="65000"/>
                      <a:lumOff val="35000"/>
                    </a:prstClr>
                  </a:solidFill>
                  <a:latin typeface="Calibri"/>
                  <a:ea typeface="+mn-ea"/>
                  <a:cs typeface="+mn-cs"/>
                </a:rPr>
                <a:t> indicator of firm performance, th</a:t>
              </a:r>
              <a:r>
                <a:rPr lang="en-US" altLang="zh-CN" sz="1400" dirty="0">
                  <a:solidFill>
                    <a:prstClr val="black">
                      <a:lumMod val="65000"/>
                      <a:lumOff val="35000"/>
                    </a:prstClr>
                  </a:solidFill>
                  <a:latin typeface="Calibri"/>
                </a:rPr>
                <a:t>e</a:t>
              </a:r>
              <a:r>
                <a:rPr lang="en-US" altLang="zh-CN" sz="1400" kern="1200" dirty="0">
                  <a:solidFill>
                    <a:prstClr val="black">
                      <a:lumMod val="65000"/>
                      <a:lumOff val="35000"/>
                    </a:prstClr>
                  </a:solidFill>
                  <a:latin typeface="Calibri"/>
                  <a:ea typeface="+mn-ea"/>
                  <a:cs typeface="+mn-cs"/>
                </a:rPr>
                <a:t> corresponding negative beta shows that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firm</a:t>
              </a:r>
              <a:r>
                <a:rPr lang="en-US" altLang="zh-CN" sz="1400" dirty="0">
                  <a:solidFill>
                    <a:prstClr val="black">
                      <a:lumMod val="65000"/>
                      <a:lumOff val="35000"/>
                    </a:prstClr>
                  </a:solidFill>
                  <a:latin typeface="Calibri"/>
                </a:rPr>
                <a:t>’s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good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performance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positively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correlated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with</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social</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responsibility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disclosure,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implying</a:t>
              </a:r>
              <a:r>
                <a:rPr lang="zh-CN" altLang="en-US" sz="1400" dirty="0">
                  <a:solidFill>
                    <a:prstClr val="black">
                      <a:lumMod val="65000"/>
                      <a:lumOff val="35000"/>
                    </a:prstClr>
                  </a:solidFill>
                  <a:latin typeface="Calibri"/>
                </a:rPr>
                <a:t> </a:t>
              </a:r>
              <a:r>
                <a:rPr lang="en-US" altLang="zh-CN" sz="1400" kern="1200" dirty="0">
                  <a:solidFill>
                    <a:prstClr val="black">
                      <a:lumMod val="65000"/>
                      <a:lumOff val="35000"/>
                    </a:prstClr>
                  </a:solidFill>
                  <a:latin typeface="Calibri"/>
                  <a:ea typeface="+mn-ea"/>
                  <a:cs typeface="+mn-cs"/>
                </a:rPr>
                <a:t>that firm are not using positive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tone of Governance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responsibility content to prettify its report.  Notice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that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here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coefficient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of</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ROE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is</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positive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but</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n</a:t>
              </a:r>
              <a:r>
                <a:rPr lang="en-US" altLang="zh-CN" sz="1400" dirty="0">
                  <a:solidFill>
                    <a:prstClr val="black">
                      <a:lumMod val="65000"/>
                      <a:lumOff val="35000"/>
                    </a:prstClr>
                  </a:solidFill>
                  <a:latin typeface="Calibri"/>
                </a:rPr>
                <a:t>ot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significant,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and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coefficient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of</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ROE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lower</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than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that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regression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II</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and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III,</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which</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means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that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tone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of</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governance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component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may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have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least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relationship</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with</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firm’s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financial</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status.</a:t>
              </a:r>
              <a:endParaRPr lang="en-US" sz="1400" dirty="0">
                <a:solidFill>
                  <a:prstClr val="black">
                    <a:lumMod val="65000"/>
                    <a:lumOff val="35000"/>
                  </a:prstClr>
                </a:solidFill>
                <a:latin typeface="Calibri"/>
              </a:endParaRPr>
            </a:p>
          </p:txBody>
        </p:sp>
        <p:sp>
          <p:nvSpPr>
            <p:cNvPr id="7" name="圆角矩形 6"/>
            <p:cNvSpPr/>
            <p:nvPr/>
          </p:nvSpPr>
          <p:spPr>
            <a:xfrm>
              <a:off x="1532226" y="179536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文本框 7"/>
            <p:cNvSpPr txBox="1"/>
            <p:nvPr/>
          </p:nvSpPr>
          <p:spPr>
            <a:xfrm>
              <a:off x="1763472" y="1845162"/>
              <a:ext cx="2797972" cy="291207"/>
            </a:xfrm>
            <a:prstGeom prst="rect">
              <a:avLst/>
            </a:prstGeom>
            <a:noFill/>
          </p:spPr>
          <p:txBody>
            <a:bodyPr wrap="square" rtlCol="0">
              <a:spAutoFit/>
            </a:bodyPr>
            <a:lstStyle/>
            <a:p>
              <a:pPr algn="ctr" defTabSz="681330">
                <a:spcBef>
                  <a:spcPct val="20000"/>
                </a:spcBef>
                <a:defRPr/>
              </a:pPr>
              <a:r>
                <a:rPr lang="en-US" altLang="zh-CN" sz="1200" b="1" kern="1200" dirty="0">
                  <a:solidFill>
                    <a:prstClr val="white"/>
                  </a:solidFill>
                  <a:latin typeface="Arial" panose="020B0604020202020204" pitchFamily="34" charset="0"/>
                  <a:ea typeface="Microsoft YaHei" panose="020B0503020204020204" pitchFamily="34" charset="-122"/>
                  <a:cs typeface="+mn-cs"/>
                  <a:sym typeface="Arial" panose="020B0604020202020204" pitchFamily="34" charset="0"/>
                </a:rPr>
                <a:t>Y: Total G Sentiment</a:t>
              </a:r>
              <a:endParaRPr kumimoji="0" lang="en-US" altLang="zh-CN" sz="12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grpSp>
      <p:pic>
        <p:nvPicPr>
          <p:cNvPr id="2" name="Picture 1">
            <a:extLst>
              <a:ext uri="{FF2B5EF4-FFF2-40B4-BE49-F238E27FC236}">
                <a16:creationId xmlns:a16="http://schemas.microsoft.com/office/drawing/2014/main" id="{B64C1244-ABAB-1D7D-1290-6BBD7698123D}"/>
              </a:ext>
            </a:extLst>
          </p:cNvPr>
          <p:cNvPicPr>
            <a:picLocks noChangeAspect="1"/>
          </p:cNvPicPr>
          <p:nvPr/>
        </p:nvPicPr>
        <p:blipFill>
          <a:blip r:embed="rId4"/>
          <a:stretch>
            <a:fillRect/>
          </a:stretch>
        </p:blipFill>
        <p:spPr>
          <a:xfrm>
            <a:off x="5718601" y="1081398"/>
            <a:ext cx="6122879" cy="4695204"/>
          </a:xfrm>
          <a:prstGeom prst="rect">
            <a:avLst/>
          </a:prstGeom>
        </p:spPr>
      </p:pic>
    </p:spTree>
    <p:extLst>
      <p:ext uri="{BB962C8B-B14F-4D97-AF65-F5344CB8AC3E}">
        <p14:creationId xmlns:p14="http://schemas.microsoft.com/office/powerpoint/2010/main" val="2640653956"/>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7973" y="393380"/>
            <a:ext cx="7655427" cy="739881"/>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sym typeface="+mn-ea"/>
              </a:rPr>
              <a:t>Regression Results - V</a:t>
            </a:r>
            <a:endParaRPr kumimoji="0" lang="en-US" altLang="zh-CN" sz="3600" b="1" i="0" u="none" strike="noStrike" cap="none" spc="0" normalizeH="0" baseline="0" noProof="0" dirty="0">
              <a:ln>
                <a:noFill/>
              </a:ln>
              <a:solidFill>
                <a:schemeClr val="tx1">
                  <a:lumMod val="50000"/>
                  <a:lumOff val="50000"/>
                </a:schemeClr>
              </a:solidFill>
              <a:effectLst/>
              <a:uLnTx/>
              <a:uFillTx/>
              <a:latin typeface="+mj-lt"/>
              <a:ea typeface="+mj-ea"/>
              <a:cs typeface="+mj-cs"/>
            </a:endParaRPr>
          </a:p>
        </p:txBody>
      </p:sp>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grpSp>
        <p:nvGrpSpPr>
          <p:cNvPr id="4" name="组合 3"/>
          <p:cNvGrpSpPr/>
          <p:nvPr/>
        </p:nvGrpSpPr>
        <p:grpSpPr>
          <a:xfrm>
            <a:off x="731520" y="1526639"/>
            <a:ext cx="4615993" cy="5344295"/>
            <a:chOff x="876620" y="1795364"/>
            <a:chExt cx="4777107" cy="5618408"/>
          </a:xfrm>
        </p:grpSpPr>
        <p:sp>
          <p:nvSpPr>
            <p:cNvPr id="5" name="圆角矩形 4"/>
            <p:cNvSpPr/>
            <p:nvPr/>
          </p:nvSpPr>
          <p:spPr>
            <a:xfrm>
              <a:off x="876620" y="2029678"/>
              <a:ext cx="4777107" cy="5202648"/>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876621" y="2352038"/>
              <a:ext cx="4608317" cy="5061734"/>
            </a:xfrm>
            <a:prstGeom prst="rect">
              <a:avLst/>
            </a:prstGeom>
          </p:spPr>
          <p:txBody>
            <a:bodyPr wrap="square">
              <a:spAutoFit/>
            </a:bodyPr>
            <a:lstStyle/>
            <a:p>
              <a:pPr marL="154305" indent="-154305" defTabSz="656996">
                <a:lnSpc>
                  <a:spcPct val="120000"/>
                </a:lnSpc>
                <a:spcBef>
                  <a:spcPct val="20000"/>
                </a:spcBef>
                <a:buFont typeface="Wingdings" panose="05000000000000000000" charset="0"/>
                <a:buChar char=""/>
                <a:defRPr/>
              </a:pPr>
              <a:r>
                <a:rPr lang="en-US" sz="1400" kern="1200" dirty="0">
                  <a:solidFill>
                    <a:prstClr val="black">
                      <a:lumMod val="65000"/>
                      <a:lumOff val="35000"/>
                    </a:prstClr>
                  </a:solidFill>
                  <a:latin typeface="Calibri"/>
                  <a:ea typeface="+mn-ea"/>
                  <a:cs typeface="+mn-cs"/>
                  <a:sym typeface="Arial" panose="020B0604020202020204" pitchFamily="34" charset="0"/>
                </a:rPr>
                <a:t>Adj. </a:t>
              </a:r>
              <a:r>
                <a:rPr lang="en-US" sz="1400" kern="1200" dirty="0" err="1">
                  <a:solidFill>
                    <a:prstClr val="black">
                      <a:lumMod val="65000"/>
                      <a:lumOff val="35000"/>
                    </a:prstClr>
                  </a:solidFill>
                  <a:latin typeface="Calibri"/>
                  <a:ea typeface="+mn-ea"/>
                  <a:cs typeface="+mn-cs"/>
                  <a:sym typeface="Arial" panose="020B0604020202020204" pitchFamily="34" charset="0"/>
                </a:rPr>
                <a:t>Rsquared</a:t>
              </a:r>
              <a:r>
                <a:rPr 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 1%;</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sz="1400" kern="1200" dirty="0">
                  <a:solidFill>
                    <a:prstClr val="black">
                      <a:lumMod val="65000"/>
                      <a:lumOff val="35000"/>
                    </a:prstClr>
                  </a:solidFill>
                  <a:latin typeface="Calibri"/>
                  <a:ea typeface="+mn-ea"/>
                  <a:cs typeface="+mn-cs"/>
                  <a:sym typeface="Arial" panose="020B0604020202020204" pitchFamily="34" charset="0"/>
                </a:rPr>
                <a:t>Coefficients: coefficient of ROE</a:t>
              </a:r>
              <a:r>
                <a:rPr lang="en-US" altLang="zh-CN" sz="1400" kern="1200" dirty="0">
                  <a:solidFill>
                    <a:prstClr val="black">
                      <a:lumMod val="65000"/>
                      <a:lumOff val="35000"/>
                    </a:prstClr>
                  </a:solidFill>
                  <a:latin typeface="Calibri"/>
                  <a:ea typeface="+mn-ea"/>
                  <a:cs typeface="+mn-cs"/>
                  <a:sym typeface="Arial" panose="020B0604020202020204" pitchFamily="34" charset="0"/>
                </a:rPr>
                <a:t> is</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negatively</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significant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and coefficient</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of</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the</a:t>
              </a:r>
              <a:r>
                <a:rPr lang="zh-CN" alt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solvency ratio</a:t>
              </a:r>
              <a:r>
                <a:rPr lang="en-US" sz="1400" kern="1200" dirty="0">
                  <a:solidFill>
                    <a:prstClr val="black">
                      <a:lumMod val="65000"/>
                      <a:lumOff val="35000"/>
                    </a:prstClr>
                  </a:solidFill>
                  <a:latin typeface="Calibri"/>
                  <a:ea typeface="+mn-ea"/>
                  <a:cs typeface="+mn-cs"/>
                  <a:sym typeface="Arial" panose="020B0604020202020204" pitchFamily="34" charset="0"/>
                </a:rPr>
                <a:t> </a:t>
              </a:r>
              <a:r>
                <a:rPr lang="en-US" altLang="zh-CN" sz="1400" kern="1200" dirty="0">
                  <a:solidFill>
                    <a:prstClr val="black">
                      <a:lumMod val="65000"/>
                      <a:lumOff val="35000"/>
                    </a:prstClr>
                  </a:solidFill>
                  <a:latin typeface="Calibri"/>
                  <a:ea typeface="+mn-ea"/>
                  <a:cs typeface="+mn-cs"/>
                  <a:sym typeface="Arial" panose="020B0604020202020204" pitchFamily="34" charset="0"/>
                </a:rPr>
                <a:t>is </a:t>
              </a:r>
              <a:r>
                <a:rPr lang="en-US" sz="1400" kern="1200" dirty="0">
                  <a:solidFill>
                    <a:prstClr val="black">
                      <a:lumMod val="65000"/>
                      <a:lumOff val="35000"/>
                    </a:prstClr>
                  </a:solidFill>
                  <a:latin typeface="Calibri"/>
                  <a:ea typeface="+mn-ea"/>
                  <a:cs typeface="+mn-cs"/>
                  <a:sym typeface="Arial" panose="020B0604020202020204" pitchFamily="34" charset="0"/>
                </a:rPr>
                <a:t>significant at the </a:t>
              </a:r>
              <a:r>
                <a:rPr lang="en-US" altLang="zh-CN" sz="1400" dirty="0">
                  <a:solidFill>
                    <a:prstClr val="black">
                      <a:lumMod val="65000"/>
                      <a:lumOff val="35000"/>
                    </a:prstClr>
                  </a:solidFill>
                  <a:latin typeface="Calibri"/>
                  <a:sym typeface="Arial" panose="020B0604020202020204" pitchFamily="34" charset="0"/>
                </a:rPr>
                <a:t>5</a:t>
              </a:r>
              <a:r>
                <a:rPr lang="en-US" sz="1400" kern="1200" dirty="0">
                  <a:solidFill>
                    <a:prstClr val="black">
                      <a:lumMod val="65000"/>
                      <a:lumOff val="35000"/>
                    </a:prstClr>
                  </a:solidFill>
                  <a:latin typeface="Calibri"/>
                  <a:ea typeface="+mn-ea"/>
                  <a:cs typeface="+mn-cs"/>
                  <a:sym typeface="Arial" panose="020B0604020202020204" pitchFamily="34" charset="0"/>
                </a:rPr>
                <a:t>% level</a:t>
              </a:r>
            </a:p>
            <a:p>
              <a:pPr marL="154305" indent="-154305" defTabSz="656996">
                <a:lnSpc>
                  <a:spcPct val="120000"/>
                </a:lnSpc>
                <a:spcBef>
                  <a:spcPct val="20000"/>
                </a:spcBef>
                <a:buFont typeface="Wingdings" panose="05000000000000000000" charset="0"/>
                <a:buChar char=""/>
                <a:defRPr/>
              </a:pPr>
              <a:r>
                <a:rPr lang="en-US" altLang="zh-CN" sz="1400" dirty="0">
                  <a:solidFill>
                    <a:prstClr val="black">
                      <a:lumMod val="65000"/>
                      <a:lumOff val="35000"/>
                    </a:prstClr>
                  </a:solidFill>
                  <a:latin typeface="Calibri"/>
                </a:rPr>
                <a:t>When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try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to</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explore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relationship</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between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ESG</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sentiment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and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investor</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confidence</a:t>
              </a:r>
              <a:r>
                <a:rPr lang="en-US" altLang="zh-CN" sz="1400" kern="1200" dirty="0">
                  <a:solidFill>
                    <a:prstClr val="black">
                      <a:lumMod val="65000"/>
                      <a:lumOff val="35000"/>
                    </a:prstClr>
                  </a:solidFill>
                  <a:latin typeface="Calibri"/>
                  <a:ea typeface="+mn-ea"/>
                  <a:cs typeface="+mn-cs"/>
                </a:rPr>
                <a:t>, we</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try</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to</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find</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whether</a:t>
              </a:r>
              <a:r>
                <a:rPr lang="zh-CN" altLang="en-US" sz="1400" kern="1200" dirty="0">
                  <a:solidFill>
                    <a:prstClr val="black">
                      <a:lumMod val="65000"/>
                      <a:lumOff val="35000"/>
                    </a:prstClr>
                  </a:solidFill>
                  <a:latin typeface="Calibri"/>
                  <a:ea typeface="+mn-ea"/>
                  <a:cs typeface="+mn-cs"/>
                </a:rPr>
                <a:t> </a:t>
              </a:r>
              <a:r>
                <a:rPr lang="en-US" altLang="zh-CN" sz="1400" kern="1200" dirty="0">
                  <a:solidFill>
                    <a:prstClr val="black">
                      <a:lumMod val="65000"/>
                      <a:lumOff val="35000"/>
                    </a:prstClr>
                  </a:solidFill>
                  <a:latin typeface="Calibri"/>
                  <a:ea typeface="+mn-ea"/>
                  <a:cs typeface="+mn-cs"/>
                </a:rPr>
                <a:t>the</a:t>
              </a:r>
              <a:r>
                <a:rPr lang="zh-CN" altLang="en-US" sz="1400" kern="1200" dirty="0">
                  <a:solidFill>
                    <a:prstClr val="black">
                      <a:lumMod val="65000"/>
                      <a:lumOff val="35000"/>
                    </a:prstClr>
                  </a:solidFill>
                  <a:latin typeface="Calibri"/>
                  <a:ea typeface="+mn-ea"/>
                  <a:cs typeface="+mn-cs"/>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ESG</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sentiment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current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year</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report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may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have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some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impact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on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next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year</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financial</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performance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of</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company.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expect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that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company’s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good</a:t>
              </a:r>
              <a:r>
                <a:rPr lang="zh-CN" altLang="en-US" sz="1400" dirty="0">
                  <a:solidFill>
                    <a:prstClr val="black">
                      <a:lumMod val="65000"/>
                      <a:lumOff val="35000"/>
                    </a:prstClr>
                  </a:solidFill>
                  <a:latin typeface="Calibri"/>
                </a:rPr>
                <a:t> </a:t>
              </a:r>
              <a:r>
                <a:rPr lang="en-US" altLang="zh-CN" sz="1400" dirty="0" err="1">
                  <a:solidFill>
                    <a:prstClr val="black">
                      <a:lumMod val="65000"/>
                      <a:lumOff val="35000"/>
                    </a:prstClr>
                  </a:solidFill>
                  <a:latin typeface="Calibri"/>
                </a:rPr>
                <a:t>esg</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tone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may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impact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investor’s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confidence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to</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invest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this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company,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and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with</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inflex</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of</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capital,</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company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may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have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better</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financial</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performance.</a:t>
              </a:r>
            </a:p>
            <a:p>
              <a:pPr marL="154305" indent="-154305" defTabSz="656996">
                <a:lnSpc>
                  <a:spcPct val="120000"/>
                </a:lnSpc>
                <a:spcBef>
                  <a:spcPct val="20000"/>
                </a:spcBef>
                <a:buFont typeface="Wingdings" panose="05000000000000000000" charset="0"/>
                <a:buChar char=""/>
                <a:defRPr/>
              </a:pPr>
              <a:r>
                <a:rPr lang="en-US" altLang="zh-CN" sz="1400" dirty="0">
                  <a:solidFill>
                    <a:prstClr val="black">
                      <a:lumMod val="65000"/>
                      <a:lumOff val="35000"/>
                    </a:prstClr>
                  </a:solidFill>
                  <a:latin typeface="Calibri"/>
                </a:rPr>
                <a:t>However,</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what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we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finally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find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that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relationship</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between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ESG</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sentiment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and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ROE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negative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and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significant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at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5%,</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this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may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imply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that</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investors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may</a:t>
              </a:r>
              <a:r>
                <a:rPr lang="zh-CN" altLang="en-US" sz="1400" dirty="0">
                  <a:solidFill>
                    <a:prstClr val="black">
                      <a:lumMod val="65000"/>
                      <a:lumOff val="35000"/>
                    </a:prstClr>
                  </a:solidFill>
                  <a:latin typeface="Calibri"/>
                </a:rPr>
                <a:t> </a:t>
              </a:r>
              <a:r>
                <a:rPr lang="en-US" altLang="zh-CN" sz="1400" dirty="0" err="1">
                  <a:solidFill>
                    <a:prstClr val="black">
                      <a:lumMod val="65000"/>
                      <a:lumOff val="35000"/>
                    </a:prstClr>
                  </a:solidFill>
                  <a:latin typeface="Calibri"/>
                </a:rPr>
                <a:t>responed</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negatively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to</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positive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ESG</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tone,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as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may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think</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positive</a:t>
              </a:r>
              <a:r>
                <a:rPr lang="zh-CN" altLang="en-US" sz="1400" dirty="0">
                  <a:solidFill>
                    <a:prstClr val="black">
                      <a:lumMod val="65000"/>
                      <a:lumOff val="35000"/>
                    </a:prstClr>
                  </a:solidFill>
                  <a:latin typeface="Calibri"/>
                </a:rPr>
                <a:t> </a:t>
              </a:r>
              <a:r>
                <a:rPr lang="en-US" altLang="zh-CN" sz="1400" dirty="0" err="1">
                  <a:solidFill>
                    <a:prstClr val="black">
                      <a:lumMod val="65000"/>
                      <a:lumOff val="35000"/>
                    </a:prstClr>
                  </a:solidFill>
                  <a:latin typeface="Calibri"/>
                </a:rPr>
                <a:t>esg</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tone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may</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raise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their</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concern</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towards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the</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company’s</a:t>
              </a:r>
              <a:r>
                <a:rPr lang="zh-CN" altLang="en-US" sz="1400" dirty="0">
                  <a:solidFill>
                    <a:prstClr val="black">
                      <a:lumMod val="65000"/>
                      <a:lumOff val="35000"/>
                    </a:prstClr>
                  </a:solidFill>
                  <a:latin typeface="Calibri"/>
                </a:rPr>
                <a:t> </a:t>
              </a:r>
              <a:r>
                <a:rPr lang="en-US" altLang="zh-CN" sz="1400" dirty="0">
                  <a:solidFill>
                    <a:prstClr val="black">
                      <a:lumMod val="65000"/>
                      <a:lumOff val="35000"/>
                    </a:prstClr>
                  </a:solidFill>
                  <a:latin typeface="Calibri"/>
                </a:rPr>
                <a:t>performance.</a:t>
              </a:r>
              <a:endParaRPr lang="en-US" sz="1400" dirty="0">
                <a:solidFill>
                  <a:prstClr val="black">
                    <a:lumMod val="65000"/>
                    <a:lumOff val="35000"/>
                  </a:prstClr>
                </a:solidFill>
                <a:latin typeface="Calibri"/>
              </a:endParaRPr>
            </a:p>
          </p:txBody>
        </p:sp>
        <p:sp>
          <p:nvSpPr>
            <p:cNvPr id="7" name="圆角矩形 6"/>
            <p:cNvSpPr/>
            <p:nvPr/>
          </p:nvSpPr>
          <p:spPr>
            <a:xfrm>
              <a:off x="1532226" y="1795364"/>
              <a:ext cx="3279515" cy="462161"/>
            </a:xfrm>
            <a:prstGeom prst="roundRect">
              <a:avLst/>
            </a:prstGeom>
            <a:solidFill>
              <a:srgbClr val="03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文本框 7"/>
            <p:cNvSpPr txBox="1"/>
            <p:nvPr/>
          </p:nvSpPr>
          <p:spPr>
            <a:xfrm>
              <a:off x="1763472" y="1845162"/>
              <a:ext cx="2797972" cy="291207"/>
            </a:xfrm>
            <a:prstGeom prst="rect">
              <a:avLst/>
            </a:prstGeom>
            <a:noFill/>
          </p:spPr>
          <p:txBody>
            <a:bodyPr wrap="square" rtlCol="0">
              <a:spAutoFit/>
            </a:bodyPr>
            <a:lstStyle/>
            <a:p>
              <a:pPr algn="ctr" defTabSz="681330">
                <a:spcBef>
                  <a:spcPct val="20000"/>
                </a:spcBef>
                <a:defRPr/>
              </a:pPr>
              <a:r>
                <a:rPr lang="en-US" altLang="zh-CN" sz="1200" b="1" kern="1200" dirty="0">
                  <a:solidFill>
                    <a:prstClr val="white"/>
                  </a:solidFill>
                  <a:latin typeface="Arial" panose="020B0604020202020204" pitchFamily="34" charset="0"/>
                  <a:ea typeface="Microsoft YaHei" panose="020B0503020204020204" pitchFamily="34" charset="-122"/>
                  <a:cs typeface="+mn-cs"/>
                  <a:sym typeface="Arial" panose="020B0604020202020204" pitchFamily="34" charset="0"/>
                </a:rPr>
                <a:t>Y:ROE</a:t>
              </a:r>
              <a:endParaRPr kumimoji="0" lang="en-US" altLang="zh-CN" sz="1200" b="1"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grpSp>
      <p:pic>
        <p:nvPicPr>
          <p:cNvPr id="3" name="Picture 2">
            <a:extLst>
              <a:ext uri="{FF2B5EF4-FFF2-40B4-BE49-F238E27FC236}">
                <a16:creationId xmlns:a16="http://schemas.microsoft.com/office/drawing/2014/main" id="{DA2334C3-A0DC-3E10-22AB-B258478B6473}"/>
              </a:ext>
            </a:extLst>
          </p:cNvPr>
          <p:cNvPicPr>
            <a:picLocks noChangeAspect="1"/>
          </p:cNvPicPr>
          <p:nvPr/>
        </p:nvPicPr>
        <p:blipFill>
          <a:blip r:embed="rId4"/>
          <a:stretch>
            <a:fillRect/>
          </a:stretch>
        </p:blipFill>
        <p:spPr>
          <a:xfrm>
            <a:off x="6096000" y="393380"/>
            <a:ext cx="5045824" cy="6119880"/>
          </a:xfrm>
          <a:prstGeom prst="rect">
            <a:avLst/>
          </a:prstGeom>
        </p:spPr>
      </p:pic>
    </p:spTree>
    <p:extLst>
      <p:ext uri="{BB962C8B-B14F-4D97-AF65-F5344CB8AC3E}">
        <p14:creationId xmlns:p14="http://schemas.microsoft.com/office/powerpoint/2010/main" val="3330127918"/>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9" y="333477"/>
            <a:ext cx="4337214" cy="954107"/>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RESEARCH BACKGROUND</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TextBox 13">
            <a:extLst>
              <a:ext uri="{FF2B5EF4-FFF2-40B4-BE49-F238E27FC236}">
                <a16:creationId xmlns:a16="http://schemas.microsoft.com/office/drawing/2014/main" id="{9B87ED10-6EAA-A29A-9CF2-8C9E3047340A}"/>
              </a:ext>
            </a:extLst>
          </p:cNvPr>
          <p:cNvSpPr txBox="1"/>
          <p:nvPr/>
        </p:nvSpPr>
        <p:spPr>
          <a:xfrm>
            <a:off x="1087394" y="1551428"/>
            <a:ext cx="8307066" cy="5355312"/>
          </a:xfrm>
          <a:prstGeom prst="rect">
            <a:avLst/>
          </a:prstGeom>
          <a:noFill/>
        </p:spPr>
        <p:txBody>
          <a:bodyPr wrap="square" lIns="0" tIns="0" rIns="0" bIns="0" rtlCol="0" anchor="t" anchorCtr="0">
            <a:spAutoFit/>
          </a:bodyPr>
          <a:lstStyle/>
          <a:p>
            <a:pPr algn="l"/>
            <a:r>
              <a:rPr lang="en-US" sz="2400" b="1" i="0" dirty="0">
                <a:solidFill>
                  <a:schemeClr val="tx1">
                    <a:lumMod val="65000"/>
                    <a:lumOff val="35000"/>
                  </a:schemeClr>
                </a:solidFill>
                <a:effectLst/>
                <a:latin typeface="Söhne"/>
              </a:rPr>
              <a:t>“For company, ESG content is easy to be manipulated”</a:t>
            </a:r>
          </a:p>
          <a:p>
            <a:pPr algn="l">
              <a:buFont typeface="+mj-lt"/>
              <a:buAutoNum type="arabicPeriod"/>
            </a:pPr>
            <a:r>
              <a:rPr lang="en-US" sz="2000" b="1" i="0" dirty="0">
                <a:solidFill>
                  <a:schemeClr val="tx1">
                    <a:lumMod val="65000"/>
                    <a:lumOff val="35000"/>
                  </a:schemeClr>
                </a:solidFill>
                <a:effectLst/>
                <a:latin typeface="Söhne"/>
              </a:rPr>
              <a:t>Lack of Standardization</a:t>
            </a:r>
            <a:r>
              <a:rPr lang="en-US" sz="2000" b="0" i="0" dirty="0">
                <a:solidFill>
                  <a:schemeClr val="tx1">
                    <a:lumMod val="65000"/>
                    <a:lumOff val="35000"/>
                  </a:schemeClr>
                </a:solidFill>
                <a:effectLst/>
                <a:latin typeface="Söhne"/>
              </a:rPr>
              <a:t>: There's a significant lack of standardization in how ESG data is collected, reported, and assessed. Different organizations and frameworks may prioritize different metrics, making it difficult to compare ESG performance across companies or industries consistently. This lack of uniformity can lead to manipulation, as companies might choose to report selectively, emphasizing metrics that portray them in a favorable light while omitting or de-emphasizing less favorable information.</a:t>
            </a:r>
          </a:p>
          <a:p>
            <a:pPr algn="l">
              <a:buFont typeface="+mj-lt"/>
              <a:buAutoNum type="arabicPeriod"/>
            </a:pPr>
            <a:r>
              <a:rPr lang="en-US" sz="2000" b="1" i="0" dirty="0">
                <a:solidFill>
                  <a:schemeClr val="tx1">
                    <a:lumMod val="65000"/>
                    <a:lumOff val="35000"/>
                  </a:schemeClr>
                </a:solidFill>
                <a:effectLst/>
                <a:latin typeface="Söhne"/>
              </a:rPr>
              <a:t>Subjectivity in Metrics</a:t>
            </a:r>
            <a:r>
              <a:rPr lang="en-US" sz="2000" b="0" i="0" dirty="0">
                <a:solidFill>
                  <a:schemeClr val="tx1">
                    <a:lumMod val="65000"/>
                    <a:lumOff val="35000"/>
                  </a:schemeClr>
                </a:solidFill>
                <a:effectLst/>
                <a:latin typeface="Söhne"/>
              </a:rPr>
              <a:t>: Many ESG metrics involve a degree of subjectivity. For instance, while environmental metrics like carbon emissions can be quantified, social metrics like labor practices or governance issues such as board diversity often involve qualitative judgments. This subjectivity can introduce biases and allow for the manipulation of data to present a more positive ESG profile.</a:t>
            </a:r>
          </a:p>
          <a:p>
            <a:pPr algn="l">
              <a:buFont typeface="+mj-lt"/>
              <a:buAutoNum type="arabicPeriod"/>
            </a:pPr>
            <a:endParaRPr lang="en-US" sz="2000" dirty="0">
              <a:solidFill>
                <a:schemeClr val="tx1">
                  <a:lumMod val="65000"/>
                  <a:lumOff val="35000"/>
                </a:schemeClr>
              </a:solidFill>
              <a:latin typeface="Söhne"/>
            </a:endParaRPr>
          </a:p>
          <a:p>
            <a:pPr algn="l"/>
            <a:r>
              <a:rPr lang="en-US" sz="2000" b="1" i="0" dirty="0">
                <a:solidFill>
                  <a:schemeClr val="tx1">
                    <a:lumMod val="65000"/>
                    <a:lumOff val="35000"/>
                  </a:schemeClr>
                </a:solidFill>
                <a:effectLst/>
                <a:latin typeface="Söhne"/>
              </a:rPr>
              <a:t>Q: Do firm have incentive to manipulate the tone of ESG disclosure to conceal its bad financial performance (profitability, risk)? </a:t>
            </a:r>
          </a:p>
          <a:p>
            <a:pPr defTabSz="1216660">
              <a:spcBef>
                <a:spcPct val="20000"/>
              </a:spcBef>
              <a:defRPr/>
            </a:pPr>
            <a:endParaRPr lang="en-US" sz="2000" b="1" dirty="0">
              <a:solidFill>
                <a:schemeClr val="tx1">
                  <a:lumMod val="65000"/>
                  <a:lumOff val="3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extLst>
      <p:ext uri="{BB962C8B-B14F-4D97-AF65-F5344CB8AC3E}">
        <p14:creationId xmlns:p14="http://schemas.microsoft.com/office/powerpoint/2010/main" val="2085243592"/>
      </p:ext>
    </p:extLst>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Residual Analysis</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TextBox 2">
            <a:extLst>
              <a:ext uri="{FF2B5EF4-FFF2-40B4-BE49-F238E27FC236}">
                <a16:creationId xmlns:a16="http://schemas.microsoft.com/office/drawing/2014/main" id="{21CFD49C-9999-C7D4-2BDA-309EDD289DCD}"/>
              </a:ext>
            </a:extLst>
          </p:cNvPr>
          <p:cNvSpPr txBox="1"/>
          <p:nvPr/>
        </p:nvSpPr>
        <p:spPr>
          <a:xfrm>
            <a:off x="1693888" y="6162849"/>
            <a:ext cx="9132580" cy="1034129"/>
          </a:xfrm>
          <a:prstGeom prst="rect">
            <a:avLst/>
          </a:prstGeom>
          <a:noFill/>
        </p:spPr>
        <p:txBody>
          <a:bodyPr wrap="square" rtlCol="0">
            <a:spAutoFit/>
          </a:bodyPr>
          <a:lstStyle/>
          <a:p>
            <a:pPr marL="285750" indent="-285750" defTabSz="1216660">
              <a:lnSpc>
                <a:spcPct val="120000"/>
              </a:lnSpc>
              <a:spcBef>
                <a:spcPct val="20000"/>
              </a:spcBef>
              <a:buFont typeface="Wingdings" panose="05000000000000000000" charset="0"/>
              <a:buChar char=""/>
              <a:defRPr/>
            </a:pPr>
            <a:r>
              <a:rPr lang="en-US" altLang="zh-CN" dirty="0">
                <a:solidFill>
                  <a:prstClr val="black">
                    <a:lumMod val="65000"/>
                    <a:lumOff val="35000"/>
                  </a:prstClr>
                </a:solidFill>
                <a:latin typeface="Calibri"/>
              </a:rPr>
              <a:t>We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can</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see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from</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the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regression</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plot</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and</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residual</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analysis</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plot</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that</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there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is</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still</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some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outliers</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in</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our</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graphs,</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which</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may</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require</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us</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to</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further</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process</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our</a:t>
            </a:r>
            <a:r>
              <a:rPr lang="zh-CN" altLang="en-US" dirty="0">
                <a:solidFill>
                  <a:prstClr val="black">
                    <a:lumMod val="65000"/>
                    <a:lumOff val="35000"/>
                  </a:prstClr>
                </a:solidFill>
                <a:latin typeface="Calibri"/>
              </a:rPr>
              <a:t> </a:t>
            </a:r>
            <a:r>
              <a:rPr lang="en-US" altLang="zh-CN" dirty="0">
                <a:solidFill>
                  <a:prstClr val="black">
                    <a:lumMod val="65000"/>
                    <a:lumOff val="35000"/>
                  </a:prstClr>
                </a:solidFill>
                <a:latin typeface="Calibri"/>
              </a:rPr>
              <a:t>data.</a:t>
            </a:r>
            <a:endParaRPr lang="en-US" dirty="0">
              <a:solidFill>
                <a:prstClr val="black">
                  <a:lumMod val="65000"/>
                  <a:lumOff val="35000"/>
                </a:prstClr>
              </a:solidFill>
              <a:latin typeface="Calibri"/>
            </a:endParaRPr>
          </a:p>
          <a:p>
            <a:endParaRPr lang="en-US" b="1" dirty="0"/>
          </a:p>
        </p:txBody>
      </p:sp>
      <p:pic>
        <p:nvPicPr>
          <p:cNvPr id="4" name="Picture 3">
            <a:extLst>
              <a:ext uri="{FF2B5EF4-FFF2-40B4-BE49-F238E27FC236}">
                <a16:creationId xmlns:a16="http://schemas.microsoft.com/office/drawing/2014/main" id="{B6A6F4D8-E777-F7E3-4099-1B0C7554D69C}"/>
              </a:ext>
            </a:extLst>
          </p:cNvPr>
          <p:cNvPicPr>
            <a:picLocks noChangeAspect="1"/>
          </p:cNvPicPr>
          <p:nvPr/>
        </p:nvPicPr>
        <p:blipFill>
          <a:blip r:embed="rId4"/>
          <a:stretch>
            <a:fillRect/>
          </a:stretch>
        </p:blipFill>
        <p:spPr>
          <a:xfrm>
            <a:off x="2209800" y="863315"/>
            <a:ext cx="7772400" cy="51313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QQ Plot of Residuals</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Picture 1">
            <a:extLst>
              <a:ext uri="{FF2B5EF4-FFF2-40B4-BE49-F238E27FC236}">
                <a16:creationId xmlns:a16="http://schemas.microsoft.com/office/drawing/2014/main" id="{DE440EAB-7D50-D650-ACA3-6AF257E569DD}"/>
              </a:ext>
            </a:extLst>
          </p:cNvPr>
          <p:cNvPicPr>
            <a:picLocks noChangeAspect="1"/>
          </p:cNvPicPr>
          <p:nvPr/>
        </p:nvPicPr>
        <p:blipFill>
          <a:blip r:embed="rId4"/>
          <a:stretch>
            <a:fillRect/>
          </a:stretch>
        </p:blipFill>
        <p:spPr>
          <a:xfrm>
            <a:off x="2209800" y="1030515"/>
            <a:ext cx="7772400" cy="5115452"/>
          </a:xfrm>
          <a:prstGeom prst="rect">
            <a:avLst/>
          </a:prstGeom>
        </p:spPr>
      </p:pic>
      <p:sp>
        <p:nvSpPr>
          <p:cNvPr id="3" name="TextBox 2">
            <a:extLst>
              <a:ext uri="{FF2B5EF4-FFF2-40B4-BE49-F238E27FC236}">
                <a16:creationId xmlns:a16="http://schemas.microsoft.com/office/drawing/2014/main" id="{9178C582-3C5C-4001-0056-093C526F4F3C}"/>
              </a:ext>
            </a:extLst>
          </p:cNvPr>
          <p:cNvSpPr txBox="1"/>
          <p:nvPr/>
        </p:nvSpPr>
        <p:spPr>
          <a:xfrm>
            <a:off x="1738859" y="6295869"/>
            <a:ext cx="8559384" cy="369332"/>
          </a:xfrm>
          <a:prstGeom prst="rect">
            <a:avLst/>
          </a:prstGeom>
          <a:noFill/>
        </p:spPr>
        <p:txBody>
          <a:bodyPr wrap="square" rtlCol="0">
            <a:spAutoFit/>
          </a:bodyPr>
          <a:lstStyle/>
          <a:p>
            <a:pPr marL="285750" indent="-285750">
              <a:buFont typeface="Wingdings" pitchFamily="2" charset="2"/>
              <a:buChar char="v"/>
            </a:pPr>
            <a:r>
              <a:rPr lang="en-US" altLang="zh-CN" dirty="0">
                <a:solidFill>
                  <a:schemeClr val="bg2">
                    <a:lumMod val="50000"/>
                  </a:schemeClr>
                </a:solidFill>
              </a:rPr>
              <a:t>The</a:t>
            </a:r>
            <a:r>
              <a:rPr lang="zh-CN" altLang="en-US" dirty="0">
                <a:solidFill>
                  <a:schemeClr val="bg2">
                    <a:lumMod val="50000"/>
                  </a:schemeClr>
                </a:solidFill>
              </a:rPr>
              <a:t> </a:t>
            </a:r>
            <a:r>
              <a:rPr lang="en-US" altLang="zh-CN" dirty="0">
                <a:solidFill>
                  <a:schemeClr val="bg2">
                    <a:lumMod val="50000"/>
                  </a:schemeClr>
                </a:solidFill>
              </a:rPr>
              <a:t>residual</a:t>
            </a:r>
            <a:r>
              <a:rPr lang="zh-CN" altLang="en-US" dirty="0">
                <a:solidFill>
                  <a:schemeClr val="bg2">
                    <a:lumMod val="50000"/>
                  </a:schemeClr>
                </a:solidFill>
              </a:rPr>
              <a:t> </a:t>
            </a:r>
            <a:r>
              <a:rPr lang="en-US" altLang="zh-CN" dirty="0">
                <a:solidFill>
                  <a:schemeClr val="bg2">
                    <a:lumMod val="50000"/>
                  </a:schemeClr>
                </a:solidFill>
              </a:rPr>
              <a:t>analysis</a:t>
            </a:r>
            <a:r>
              <a:rPr lang="zh-CN" altLang="en-US" dirty="0">
                <a:solidFill>
                  <a:schemeClr val="bg2">
                    <a:lumMod val="50000"/>
                  </a:schemeClr>
                </a:solidFill>
              </a:rPr>
              <a:t> </a:t>
            </a:r>
            <a:r>
              <a:rPr lang="en-US" altLang="zh-CN" dirty="0">
                <a:solidFill>
                  <a:schemeClr val="bg2">
                    <a:lumMod val="50000"/>
                  </a:schemeClr>
                </a:solidFill>
              </a:rPr>
              <a:t>shows</a:t>
            </a:r>
            <a:r>
              <a:rPr lang="zh-CN" altLang="en-US" dirty="0">
                <a:solidFill>
                  <a:schemeClr val="bg2">
                    <a:lumMod val="50000"/>
                  </a:schemeClr>
                </a:solidFill>
              </a:rPr>
              <a:t> </a:t>
            </a:r>
            <a:r>
              <a:rPr lang="en-US" altLang="zh-CN" dirty="0">
                <a:solidFill>
                  <a:schemeClr val="bg2">
                    <a:lumMod val="50000"/>
                  </a:schemeClr>
                </a:solidFill>
              </a:rPr>
              <a:t>that</a:t>
            </a:r>
            <a:r>
              <a:rPr lang="zh-CN" altLang="en-US" dirty="0">
                <a:solidFill>
                  <a:schemeClr val="bg2">
                    <a:lumMod val="50000"/>
                  </a:schemeClr>
                </a:solidFill>
              </a:rPr>
              <a:t> </a:t>
            </a:r>
            <a:r>
              <a:rPr lang="en-US" altLang="zh-CN" dirty="0">
                <a:solidFill>
                  <a:schemeClr val="bg2">
                    <a:lumMod val="50000"/>
                  </a:schemeClr>
                </a:solidFill>
              </a:rPr>
              <a:t>the</a:t>
            </a:r>
            <a:r>
              <a:rPr lang="zh-CN" altLang="en-US" dirty="0">
                <a:solidFill>
                  <a:schemeClr val="bg2">
                    <a:lumMod val="50000"/>
                  </a:schemeClr>
                </a:solidFill>
              </a:rPr>
              <a:t> </a:t>
            </a:r>
            <a:r>
              <a:rPr lang="en-US" altLang="zh-CN" dirty="0">
                <a:solidFill>
                  <a:schemeClr val="bg2">
                    <a:lumMod val="50000"/>
                  </a:schemeClr>
                </a:solidFill>
              </a:rPr>
              <a:t>normality</a:t>
            </a:r>
            <a:r>
              <a:rPr lang="zh-CN" altLang="en-US" dirty="0">
                <a:solidFill>
                  <a:schemeClr val="bg2">
                    <a:lumMod val="50000"/>
                  </a:schemeClr>
                </a:solidFill>
              </a:rPr>
              <a:t> </a:t>
            </a:r>
            <a:r>
              <a:rPr lang="en-US" altLang="zh-CN" dirty="0">
                <a:solidFill>
                  <a:schemeClr val="bg2">
                    <a:lumMod val="50000"/>
                  </a:schemeClr>
                </a:solidFill>
              </a:rPr>
              <a:t>assumption</a:t>
            </a:r>
            <a:r>
              <a:rPr lang="zh-CN" altLang="en-US" dirty="0">
                <a:solidFill>
                  <a:schemeClr val="bg2">
                    <a:lumMod val="50000"/>
                  </a:schemeClr>
                </a:solidFill>
              </a:rPr>
              <a:t> </a:t>
            </a:r>
            <a:r>
              <a:rPr lang="en-US" altLang="zh-CN" dirty="0">
                <a:solidFill>
                  <a:schemeClr val="bg2">
                    <a:lumMod val="50000"/>
                  </a:schemeClr>
                </a:solidFill>
              </a:rPr>
              <a:t>of</a:t>
            </a:r>
            <a:r>
              <a:rPr lang="zh-CN" altLang="en-US" dirty="0">
                <a:solidFill>
                  <a:schemeClr val="bg2">
                    <a:lumMod val="50000"/>
                  </a:schemeClr>
                </a:solidFill>
              </a:rPr>
              <a:t> </a:t>
            </a:r>
            <a:r>
              <a:rPr lang="en-US" altLang="zh-CN" dirty="0">
                <a:solidFill>
                  <a:schemeClr val="bg2">
                    <a:lumMod val="50000"/>
                  </a:schemeClr>
                </a:solidFill>
              </a:rPr>
              <a:t>estimator</a:t>
            </a:r>
            <a:r>
              <a:rPr lang="zh-CN" altLang="en-US" dirty="0">
                <a:solidFill>
                  <a:schemeClr val="bg2">
                    <a:lumMod val="50000"/>
                  </a:schemeClr>
                </a:solidFill>
              </a:rPr>
              <a:t> </a:t>
            </a:r>
            <a:r>
              <a:rPr lang="en-US" altLang="zh-CN" dirty="0">
                <a:solidFill>
                  <a:schemeClr val="bg2">
                    <a:lumMod val="50000"/>
                  </a:schemeClr>
                </a:solidFill>
              </a:rPr>
              <a:t>did</a:t>
            </a:r>
            <a:r>
              <a:rPr lang="zh-CN" altLang="en-US" dirty="0">
                <a:solidFill>
                  <a:schemeClr val="bg2">
                    <a:lumMod val="50000"/>
                  </a:schemeClr>
                </a:solidFill>
              </a:rPr>
              <a:t> </a:t>
            </a:r>
            <a:r>
              <a:rPr lang="en-US" altLang="zh-CN" dirty="0">
                <a:solidFill>
                  <a:schemeClr val="bg2">
                    <a:lumMod val="50000"/>
                  </a:schemeClr>
                </a:solidFill>
              </a:rPr>
              <a:t>not</a:t>
            </a:r>
            <a:r>
              <a:rPr lang="zh-CN" altLang="en-US" dirty="0">
                <a:solidFill>
                  <a:schemeClr val="bg2">
                    <a:lumMod val="50000"/>
                  </a:schemeClr>
                </a:solidFill>
              </a:rPr>
              <a:t> </a:t>
            </a:r>
            <a:r>
              <a:rPr lang="en-US" altLang="zh-CN" dirty="0">
                <a:solidFill>
                  <a:schemeClr val="bg2">
                    <a:lumMod val="50000"/>
                  </a:schemeClr>
                </a:solidFill>
              </a:rPr>
              <a:t>break.</a:t>
            </a:r>
            <a:endParaRPr lang="en-US" dirty="0">
              <a:solidFill>
                <a:schemeClr val="bg2">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2993" y="237388"/>
            <a:ext cx="8346014" cy="6383223"/>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a:stretch>
              <a:fillRect/>
            </a:stretch>
          </p:blipFill>
          <p:spPr>
            <a:xfrm>
              <a:off x="2496157" y="237388"/>
              <a:ext cx="6822015" cy="6383065"/>
            </a:xfrm>
            <a:prstGeom prst="rect">
              <a:avLst/>
            </a:prstGeom>
          </p:spPr>
        </p:pic>
      </p:grpSp>
      <p:sp>
        <p:nvSpPr>
          <p:cNvPr id="7" name="文本框 6"/>
          <p:cNvSpPr txBox="1"/>
          <p:nvPr/>
        </p:nvSpPr>
        <p:spPr>
          <a:xfrm>
            <a:off x="1516093" y="1992182"/>
            <a:ext cx="11350095" cy="3631763"/>
          </a:xfrm>
          <a:prstGeom prst="rect">
            <a:avLst/>
          </a:prstGeom>
          <a:noFill/>
        </p:spPr>
        <p:txBody>
          <a:bodyPr wrap="square" rtlCol="0">
            <a:spAutoFit/>
          </a:bodyPr>
          <a:lstStyle/>
          <a:p>
            <a:r>
              <a:rPr lang="en-US" altLang="zh-CN" sz="11500" b="1" dirty="0">
                <a:solidFill>
                  <a:prstClr val="white"/>
                </a:solidFill>
                <a:latin typeface="微软雅黑" panose="020B0503020204020204" pitchFamily="34" charset="-122"/>
                <a:ea typeface="微软雅黑" panose="020B0503020204020204" pitchFamily="34" charset="-122"/>
              </a:rPr>
              <a:t>THANK YOU</a:t>
            </a:r>
          </a:p>
          <a:p>
            <a:r>
              <a:rPr lang="en-US" altLang="zh-CN" sz="11500" b="1" dirty="0">
                <a:solidFill>
                  <a:prstClr val="white"/>
                </a:solidFill>
                <a:latin typeface="微软雅黑" panose="020B0503020204020204" pitchFamily="34" charset="-122"/>
                <a:ea typeface="微软雅黑" panose="020B0503020204020204" pitchFamily="34" charset="-122"/>
              </a:rPr>
              <a:t>			</a:t>
            </a:r>
            <a:r>
              <a:rPr lang="en-US" altLang="zh-CN" sz="8800" b="1" dirty="0">
                <a:solidFill>
                  <a:prstClr val="white"/>
                </a:solidFill>
                <a:latin typeface="微软雅黑" panose="020B0503020204020204" pitchFamily="34" charset="-122"/>
                <a:ea typeface="微软雅黑" panose="020B0503020204020204" pitchFamily="34" charset="-122"/>
              </a:rPr>
              <a:t>Q&amp;A</a:t>
            </a:r>
            <a:endParaRPr lang="zh-CN" altLang="en-US" sz="8800" b="1" dirty="0">
              <a:solidFill>
                <a:prstClr val="whit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56964" y="3646711"/>
            <a:ext cx="6078071" cy="376797"/>
            <a:chOff x="3056964" y="3646711"/>
            <a:chExt cx="6078071" cy="376797"/>
          </a:xfrm>
        </p:grpSpPr>
        <p:cxnSp>
          <p:nvCxnSpPr>
            <p:cNvPr id="9" name="直接连接符 8"/>
            <p:cNvCxnSpPr/>
            <p:nvPr/>
          </p:nvCxnSpPr>
          <p:spPr>
            <a:xfrm>
              <a:off x="4093029" y="3646711"/>
              <a:ext cx="3828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3"/>
            <p:cNvSpPr>
              <a:spLocks noChangeArrowheads="1"/>
            </p:cNvSpPr>
            <p:nvPr/>
          </p:nvSpPr>
          <p:spPr bwMode="auto">
            <a:xfrm>
              <a:off x="3056964" y="3808064"/>
              <a:ext cx="60780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pPr>
              <a:endParaRPr lang="en-US" altLang="zh-CN" sz="1400" dirty="0">
                <a:solidFill>
                  <a:prstClr val="white"/>
                </a:solidFill>
                <a:latin typeface="Arial" panose="020B0604020202090204" pitchFamily="34" charset="0"/>
                <a:ea typeface="微软雅黑" panose="020B0503020204020204" pitchFamily="34" charset="-122"/>
                <a:sym typeface="Arial" panose="020B060402020209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RESEARCH QUESTION</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rotWithShape="1">
          <a:blip r:embed="rId4" cstate="screen"/>
          <a:srcRect r="12330"/>
          <a:stretch>
            <a:fillRect/>
          </a:stretch>
        </p:blipFill>
        <p:spPr>
          <a:xfrm>
            <a:off x="153535" y="2234950"/>
            <a:ext cx="3247939" cy="2395579"/>
          </a:xfrm>
          <a:prstGeom prst="rect">
            <a:avLst/>
          </a:prstGeom>
        </p:spPr>
      </p:pic>
      <p:grpSp>
        <p:nvGrpSpPr>
          <p:cNvPr id="37" name="组合 36"/>
          <p:cNvGrpSpPr/>
          <p:nvPr/>
        </p:nvGrpSpPr>
        <p:grpSpPr>
          <a:xfrm>
            <a:off x="4236395" y="2895197"/>
            <a:ext cx="7955604" cy="2318507"/>
            <a:chOff x="5265598" y="2418078"/>
            <a:chExt cx="6664570" cy="1987168"/>
          </a:xfrm>
        </p:grpSpPr>
        <p:sp>
          <p:nvSpPr>
            <p:cNvPr id="38" name="Oval 13"/>
            <p:cNvSpPr/>
            <p:nvPr/>
          </p:nvSpPr>
          <p:spPr>
            <a:xfrm>
              <a:off x="5265598" y="2418078"/>
              <a:ext cx="774193" cy="772838"/>
            </a:xfrm>
            <a:prstGeom prst="ellipse">
              <a:avLst/>
            </a:prstGeom>
            <a:solidFill>
              <a:srgbClr val="03715B"/>
            </a:solidFill>
            <a:ln w="25400" cap="flat" cmpd="sng" algn="ctr">
              <a:no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prstClr val="white"/>
                </a:solidFill>
                <a:effectLst/>
                <a:uLnTx/>
                <a:uFillTx/>
                <a:latin typeface="Calibri"/>
              </a:endParaRPr>
            </a:p>
          </p:txBody>
        </p:sp>
        <p:pic>
          <p:nvPicPr>
            <p:cNvPr id="39" name="Picture 3"/>
            <p:cNvPicPr>
              <a:picLocks noChangeAspect="1" noChangeArrowheads="1"/>
            </p:cNvPicPr>
            <p:nvPr/>
          </p:nvPicPr>
          <p:blipFill>
            <a:blip r:embed="rId5" cstate="screen"/>
            <a:srcRect/>
            <a:stretch>
              <a:fillRect/>
            </a:stretch>
          </p:blipFill>
          <p:spPr bwMode="auto">
            <a:xfrm>
              <a:off x="5444460" y="2562447"/>
              <a:ext cx="416471" cy="363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Oval 17"/>
            <p:cNvSpPr/>
            <p:nvPr/>
          </p:nvSpPr>
          <p:spPr>
            <a:xfrm>
              <a:off x="5268192" y="3463917"/>
              <a:ext cx="774193" cy="772838"/>
            </a:xfrm>
            <a:prstGeom prst="ellipse">
              <a:avLst/>
            </a:prstGeom>
            <a:solidFill>
              <a:srgbClr val="03715B"/>
            </a:solidFill>
            <a:ln w="25400" cap="flat" cmpd="sng" algn="ctr">
              <a:no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prstClr val="white"/>
                </a:solidFill>
                <a:effectLst/>
                <a:uLnTx/>
                <a:uFillTx/>
                <a:latin typeface="Calibri"/>
              </a:endParaRPr>
            </a:p>
          </p:txBody>
        </p:sp>
        <p:pic>
          <p:nvPicPr>
            <p:cNvPr id="41" name="Picture 2"/>
            <p:cNvPicPr>
              <a:picLocks noChangeAspect="1" noChangeArrowheads="1"/>
            </p:cNvPicPr>
            <p:nvPr/>
          </p:nvPicPr>
          <p:blipFill>
            <a:blip r:embed="rId6"/>
            <a:srcRect/>
            <a:stretch>
              <a:fillRect/>
            </a:stretch>
          </p:blipFill>
          <p:spPr bwMode="auto">
            <a:xfrm>
              <a:off x="5432818" y="3626879"/>
              <a:ext cx="440082" cy="43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13"/>
            <p:cNvSpPr txBox="1"/>
            <p:nvPr/>
          </p:nvSpPr>
          <p:spPr>
            <a:xfrm>
              <a:off x="6383092" y="3613870"/>
              <a:ext cx="5375521" cy="791376"/>
            </a:xfrm>
            <a:prstGeom prst="rect">
              <a:avLst/>
            </a:prstGeom>
            <a:noFill/>
          </p:spPr>
          <p:txBody>
            <a:bodyPr wrap="square" lIns="0" tIns="0" rIns="0" bIns="0" rtlCol="0" anchor="t" anchorCtr="0">
              <a:spAutoFit/>
            </a:bodyPr>
            <a:lstStyle/>
            <a:p>
              <a:pPr defTabSz="1216660">
                <a:spcBef>
                  <a:spcPct val="20000"/>
                </a:spcBef>
                <a:defRPr/>
              </a:pPr>
              <a:r>
                <a:rPr lang="en-US" altLang="zh-CN" sz="2000" b="1" dirty="0">
                  <a:solidFill>
                    <a:srgbClr val="445469"/>
                  </a:solidFill>
                  <a:latin typeface="Arial" panose="020B0604020202090204" pitchFamily="34" charset="0"/>
                  <a:ea typeface="微软雅黑" panose="020B0503020204020204" pitchFamily="34" charset="-122"/>
                  <a:sym typeface="Arial" panose="020B0604020202090204" pitchFamily="34" charset="0"/>
                </a:rPr>
                <a:t>Does investor confidence/concern mediate the relationship between ESG sentiment and financial performance?</a:t>
              </a:r>
              <a:endParaRPr lang="en-US" altLang="zh-CN" sz="1200" dirty="0">
                <a:solidFill>
                  <a:srgbClr val="445469"/>
                </a:solidFill>
                <a:latin typeface="Arial" panose="020B0604020202090204" pitchFamily="34" charset="0"/>
                <a:ea typeface="微软雅黑" panose="020B0503020204020204" pitchFamily="34" charset="-122"/>
                <a:sym typeface="Arial" panose="020B0604020202090204" pitchFamily="34" charset="0"/>
              </a:endParaRPr>
            </a:p>
          </p:txBody>
        </p:sp>
        <p:sp>
          <p:nvSpPr>
            <p:cNvPr id="45" name="TextBox 13"/>
            <p:cNvSpPr txBox="1"/>
            <p:nvPr/>
          </p:nvSpPr>
          <p:spPr>
            <a:xfrm>
              <a:off x="6383092" y="2481032"/>
              <a:ext cx="5547076" cy="791376"/>
            </a:xfrm>
            <a:prstGeom prst="rect">
              <a:avLst/>
            </a:prstGeom>
            <a:noFill/>
          </p:spPr>
          <p:txBody>
            <a:bodyPr wrap="square" lIns="0" tIns="0" rIns="0" bIns="0" rtlCol="0" anchor="t" anchorCtr="0">
              <a:spAutoFit/>
            </a:bodyPr>
            <a:lstStyle/>
            <a:p>
              <a:pPr defTabSz="1216660">
                <a:spcBef>
                  <a:spcPct val="20000"/>
                </a:spcBef>
                <a:defRPr/>
              </a:pPr>
              <a:r>
                <a:rPr lang="en-US" altLang="zh-CN" sz="2000" b="1" dirty="0">
                  <a:solidFill>
                    <a:srgbClr val="445469"/>
                  </a:solidFill>
                  <a:latin typeface="Arial" panose="020B0604020202090204" pitchFamily="34" charset="0"/>
                  <a:ea typeface="微软雅黑" panose="020B0503020204020204" pitchFamily="34" charset="-122"/>
                  <a:sym typeface="Arial" panose="020B0604020202090204" pitchFamily="34" charset="0"/>
                </a:rPr>
                <a:t>Does sentiment within each ESG component (Environmental, Social, Governance) correlate with financial performance?</a:t>
              </a:r>
              <a:endParaRPr lang="en-US" sz="2000" b="1" dirty="0">
                <a:solidFill>
                  <a:srgbClr val="445469"/>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2" name="Oval 17">
            <a:extLst>
              <a:ext uri="{FF2B5EF4-FFF2-40B4-BE49-F238E27FC236}">
                <a16:creationId xmlns:a16="http://schemas.microsoft.com/office/drawing/2014/main" id="{31E950E7-7E3A-74BF-03D6-2384CBC575A2}"/>
              </a:ext>
            </a:extLst>
          </p:cNvPr>
          <p:cNvSpPr/>
          <p:nvPr/>
        </p:nvSpPr>
        <p:spPr>
          <a:xfrm>
            <a:off x="4253910" y="1734220"/>
            <a:ext cx="924167" cy="948544"/>
          </a:xfrm>
          <a:prstGeom prst="ellipse">
            <a:avLst/>
          </a:prstGeom>
          <a:solidFill>
            <a:srgbClr val="03715B"/>
          </a:solidFill>
          <a:ln w="25400" cap="flat" cmpd="sng" algn="ctr">
            <a:no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prstClr val="white"/>
              </a:solidFill>
              <a:effectLst/>
              <a:uLnTx/>
              <a:uFillTx/>
              <a:latin typeface="Calibri"/>
            </a:endParaRPr>
          </a:p>
        </p:txBody>
      </p:sp>
      <p:sp>
        <p:nvSpPr>
          <p:cNvPr id="4" name="Freeform 21">
            <a:extLst>
              <a:ext uri="{FF2B5EF4-FFF2-40B4-BE49-F238E27FC236}">
                <a16:creationId xmlns:a16="http://schemas.microsoft.com/office/drawing/2014/main" id="{DA7FF0E0-4C07-CD46-C9E0-9F62016401C4}"/>
              </a:ext>
            </a:extLst>
          </p:cNvPr>
          <p:cNvSpPr>
            <a:spLocks noEditPoints="1"/>
          </p:cNvSpPr>
          <p:nvPr/>
        </p:nvSpPr>
        <p:spPr bwMode="auto">
          <a:xfrm>
            <a:off x="4422548" y="1871315"/>
            <a:ext cx="586890" cy="625436"/>
          </a:xfrm>
          <a:custGeom>
            <a:avLst/>
            <a:gdLst>
              <a:gd name="T0" fmla="*/ 0 w 260"/>
              <a:gd name="T1" fmla="*/ 130 h 259"/>
              <a:gd name="T2" fmla="*/ 260 w 260"/>
              <a:gd name="T3" fmla="*/ 130 h 259"/>
              <a:gd name="T4" fmla="*/ 130 w 260"/>
              <a:gd name="T5" fmla="*/ 32 h 259"/>
              <a:gd name="T6" fmla="*/ 130 w 260"/>
              <a:gd name="T7" fmla="*/ 227 h 259"/>
              <a:gd name="T8" fmla="*/ 130 w 260"/>
              <a:gd name="T9" fmla="*/ 32 h 259"/>
              <a:gd name="T10" fmla="*/ 175 w 260"/>
              <a:gd name="T11" fmla="*/ 190 h 259"/>
              <a:gd name="T12" fmla="*/ 161 w 260"/>
              <a:gd name="T13" fmla="*/ 198 h 259"/>
              <a:gd name="T14" fmla="*/ 150 w 260"/>
              <a:gd name="T15" fmla="*/ 198 h 259"/>
              <a:gd name="T16" fmla="*/ 147 w 260"/>
              <a:gd name="T17" fmla="*/ 179 h 259"/>
              <a:gd name="T18" fmla="*/ 136 w 260"/>
              <a:gd name="T19" fmla="*/ 171 h 259"/>
              <a:gd name="T20" fmla="*/ 128 w 260"/>
              <a:gd name="T21" fmla="*/ 157 h 259"/>
              <a:gd name="T22" fmla="*/ 130 w 260"/>
              <a:gd name="T23" fmla="*/ 129 h 259"/>
              <a:gd name="T24" fmla="*/ 138 w 260"/>
              <a:gd name="T25" fmla="*/ 122 h 259"/>
              <a:gd name="T26" fmla="*/ 152 w 260"/>
              <a:gd name="T27" fmla="*/ 123 h 259"/>
              <a:gd name="T28" fmla="*/ 162 w 260"/>
              <a:gd name="T29" fmla="*/ 129 h 259"/>
              <a:gd name="T30" fmla="*/ 174 w 260"/>
              <a:gd name="T31" fmla="*/ 142 h 259"/>
              <a:gd name="T32" fmla="*/ 186 w 260"/>
              <a:gd name="T33" fmla="*/ 144 h 259"/>
              <a:gd name="T34" fmla="*/ 193 w 260"/>
              <a:gd name="T35" fmla="*/ 155 h 259"/>
              <a:gd name="T36" fmla="*/ 195 w 260"/>
              <a:gd name="T37" fmla="*/ 165 h 259"/>
              <a:gd name="T38" fmla="*/ 177 w 260"/>
              <a:gd name="T39" fmla="*/ 188 h 259"/>
              <a:gd name="T40" fmla="*/ 143 w 260"/>
              <a:gd name="T41" fmla="*/ 77 h 259"/>
              <a:gd name="T42" fmla="*/ 136 w 260"/>
              <a:gd name="T43" fmla="*/ 88 h 259"/>
              <a:gd name="T44" fmla="*/ 114 w 260"/>
              <a:gd name="T45" fmla="*/ 91 h 259"/>
              <a:gd name="T46" fmla="*/ 111 w 260"/>
              <a:gd name="T47" fmla="*/ 101 h 259"/>
              <a:gd name="T48" fmla="*/ 112 w 260"/>
              <a:gd name="T49" fmla="*/ 110 h 259"/>
              <a:gd name="T50" fmla="*/ 114 w 260"/>
              <a:gd name="T51" fmla="*/ 122 h 259"/>
              <a:gd name="T52" fmla="*/ 98 w 260"/>
              <a:gd name="T53" fmla="*/ 112 h 259"/>
              <a:gd name="T54" fmla="*/ 86 w 260"/>
              <a:gd name="T55" fmla="*/ 107 h 259"/>
              <a:gd name="T56" fmla="*/ 81 w 260"/>
              <a:gd name="T57" fmla="*/ 100 h 259"/>
              <a:gd name="T58" fmla="*/ 79 w 260"/>
              <a:gd name="T59" fmla="*/ 90 h 259"/>
              <a:gd name="T60" fmla="*/ 73 w 260"/>
              <a:gd name="T61" fmla="*/ 81 h 259"/>
              <a:gd name="T62" fmla="*/ 128 w 260"/>
              <a:gd name="T63" fmla="*/ 56 h 259"/>
              <a:gd name="T64" fmla="*/ 161 w 260"/>
              <a:gd name="T65" fmla="*/ 6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0" h="259">
                <a:moveTo>
                  <a:pt x="130" y="259"/>
                </a:moveTo>
                <a:cubicBezTo>
                  <a:pt x="58" y="259"/>
                  <a:pt x="0" y="201"/>
                  <a:pt x="0" y="130"/>
                </a:cubicBezTo>
                <a:cubicBezTo>
                  <a:pt x="0" y="58"/>
                  <a:pt x="58" y="0"/>
                  <a:pt x="130" y="0"/>
                </a:cubicBezTo>
                <a:cubicBezTo>
                  <a:pt x="201" y="0"/>
                  <a:pt x="260" y="58"/>
                  <a:pt x="260" y="130"/>
                </a:cubicBezTo>
                <a:cubicBezTo>
                  <a:pt x="260" y="201"/>
                  <a:pt x="201" y="259"/>
                  <a:pt x="130" y="259"/>
                </a:cubicBezTo>
                <a:close/>
                <a:moveTo>
                  <a:pt x="130" y="32"/>
                </a:moveTo>
                <a:cubicBezTo>
                  <a:pt x="76" y="32"/>
                  <a:pt x="32" y="76"/>
                  <a:pt x="32" y="130"/>
                </a:cubicBezTo>
                <a:cubicBezTo>
                  <a:pt x="32" y="183"/>
                  <a:pt x="76" y="227"/>
                  <a:pt x="130" y="227"/>
                </a:cubicBezTo>
                <a:cubicBezTo>
                  <a:pt x="183" y="227"/>
                  <a:pt x="227" y="183"/>
                  <a:pt x="227" y="130"/>
                </a:cubicBezTo>
                <a:cubicBezTo>
                  <a:pt x="227" y="76"/>
                  <a:pt x="183" y="32"/>
                  <a:pt x="130" y="32"/>
                </a:cubicBezTo>
                <a:close/>
                <a:moveTo>
                  <a:pt x="177" y="188"/>
                </a:moveTo>
                <a:cubicBezTo>
                  <a:pt x="175" y="190"/>
                  <a:pt x="175" y="190"/>
                  <a:pt x="175" y="190"/>
                </a:cubicBezTo>
                <a:cubicBezTo>
                  <a:pt x="166" y="195"/>
                  <a:pt x="166" y="195"/>
                  <a:pt x="166" y="195"/>
                </a:cubicBezTo>
                <a:cubicBezTo>
                  <a:pt x="161" y="198"/>
                  <a:pt x="161" y="198"/>
                  <a:pt x="161" y="198"/>
                </a:cubicBezTo>
                <a:cubicBezTo>
                  <a:pt x="158" y="200"/>
                  <a:pt x="154" y="201"/>
                  <a:pt x="150" y="203"/>
                </a:cubicBezTo>
                <a:cubicBezTo>
                  <a:pt x="150" y="198"/>
                  <a:pt x="150" y="198"/>
                  <a:pt x="150" y="198"/>
                </a:cubicBezTo>
                <a:cubicBezTo>
                  <a:pt x="149" y="187"/>
                  <a:pt x="149" y="187"/>
                  <a:pt x="149" y="187"/>
                </a:cubicBezTo>
                <a:cubicBezTo>
                  <a:pt x="149" y="187"/>
                  <a:pt x="148" y="180"/>
                  <a:pt x="147" y="179"/>
                </a:cubicBezTo>
                <a:cubicBezTo>
                  <a:pt x="146" y="177"/>
                  <a:pt x="144" y="175"/>
                  <a:pt x="141" y="174"/>
                </a:cubicBezTo>
                <a:cubicBezTo>
                  <a:pt x="139" y="173"/>
                  <a:pt x="137" y="173"/>
                  <a:pt x="136" y="171"/>
                </a:cubicBezTo>
                <a:cubicBezTo>
                  <a:pt x="134" y="169"/>
                  <a:pt x="133" y="166"/>
                  <a:pt x="132" y="164"/>
                </a:cubicBezTo>
                <a:cubicBezTo>
                  <a:pt x="130" y="161"/>
                  <a:pt x="128" y="158"/>
                  <a:pt x="128" y="157"/>
                </a:cubicBezTo>
                <a:cubicBezTo>
                  <a:pt x="128" y="156"/>
                  <a:pt x="128" y="142"/>
                  <a:pt x="128" y="142"/>
                </a:cubicBezTo>
                <a:cubicBezTo>
                  <a:pt x="130" y="129"/>
                  <a:pt x="130" y="129"/>
                  <a:pt x="130" y="129"/>
                </a:cubicBezTo>
                <a:cubicBezTo>
                  <a:pt x="133" y="127"/>
                  <a:pt x="133" y="127"/>
                  <a:pt x="133" y="127"/>
                </a:cubicBezTo>
                <a:cubicBezTo>
                  <a:pt x="138" y="122"/>
                  <a:pt x="138" y="122"/>
                  <a:pt x="138" y="122"/>
                </a:cubicBezTo>
                <a:cubicBezTo>
                  <a:pt x="141" y="121"/>
                  <a:pt x="141" y="121"/>
                  <a:pt x="141" y="121"/>
                </a:cubicBezTo>
                <a:cubicBezTo>
                  <a:pt x="152" y="123"/>
                  <a:pt x="152" y="123"/>
                  <a:pt x="152" y="123"/>
                </a:cubicBezTo>
                <a:cubicBezTo>
                  <a:pt x="159" y="123"/>
                  <a:pt x="159" y="123"/>
                  <a:pt x="159" y="123"/>
                </a:cubicBezTo>
                <a:cubicBezTo>
                  <a:pt x="162" y="129"/>
                  <a:pt x="162" y="129"/>
                  <a:pt x="162" y="129"/>
                </a:cubicBezTo>
                <a:cubicBezTo>
                  <a:pt x="169" y="135"/>
                  <a:pt x="169" y="135"/>
                  <a:pt x="169" y="135"/>
                </a:cubicBezTo>
                <a:cubicBezTo>
                  <a:pt x="174" y="142"/>
                  <a:pt x="174" y="142"/>
                  <a:pt x="174" y="142"/>
                </a:cubicBezTo>
                <a:cubicBezTo>
                  <a:pt x="180" y="144"/>
                  <a:pt x="180" y="144"/>
                  <a:pt x="180" y="144"/>
                </a:cubicBezTo>
                <a:cubicBezTo>
                  <a:pt x="186" y="144"/>
                  <a:pt x="186" y="144"/>
                  <a:pt x="186" y="144"/>
                </a:cubicBezTo>
                <a:cubicBezTo>
                  <a:pt x="191" y="149"/>
                  <a:pt x="191" y="149"/>
                  <a:pt x="191" y="149"/>
                </a:cubicBezTo>
                <a:cubicBezTo>
                  <a:pt x="193" y="155"/>
                  <a:pt x="193" y="155"/>
                  <a:pt x="193" y="155"/>
                </a:cubicBezTo>
                <a:cubicBezTo>
                  <a:pt x="195" y="159"/>
                  <a:pt x="195" y="159"/>
                  <a:pt x="195" y="159"/>
                </a:cubicBezTo>
                <a:cubicBezTo>
                  <a:pt x="195" y="165"/>
                  <a:pt x="195" y="165"/>
                  <a:pt x="195" y="165"/>
                </a:cubicBezTo>
                <a:cubicBezTo>
                  <a:pt x="194" y="169"/>
                  <a:pt x="194" y="169"/>
                  <a:pt x="194" y="169"/>
                </a:cubicBezTo>
                <a:cubicBezTo>
                  <a:pt x="189" y="176"/>
                  <a:pt x="184" y="183"/>
                  <a:pt x="177" y="188"/>
                </a:cubicBezTo>
                <a:close/>
                <a:moveTo>
                  <a:pt x="151" y="73"/>
                </a:moveTo>
                <a:cubicBezTo>
                  <a:pt x="143" y="77"/>
                  <a:pt x="143" y="77"/>
                  <a:pt x="143" y="77"/>
                </a:cubicBezTo>
                <a:cubicBezTo>
                  <a:pt x="141" y="84"/>
                  <a:pt x="141" y="84"/>
                  <a:pt x="141" y="84"/>
                </a:cubicBezTo>
                <a:cubicBezTo>
                  <a:pt x="136" y="88"/>
                  <a:pt x="136" y="88"/>
                  <a:pt x="136" y="88"/>
                </a:cubicBezTo>
                <a:cubicBezTo>
                  <a:pt x="121" y="88"/>
                  <a:pt x="121" y="88"/>
                  <a:pt x="121" y="88"/>
                </a:cubicBezTo>
                <a:cubicBezTo>
                  <a:pt x="114" y="91"/>
                  <a:pt x="114" y="91"/>
                  <a:pt x="114" y="91"/>
                </a:cubicBezTo>
                <a:cubicBezTo>
                  <a:pt x="114" y="96"/>
                  <a:pt x="114" y="96"/>
                  <a:pt x="114" y="96"/>
                </a:cubicBezTo>
                <a:cubicBezTo>
                  <a:pt x="111" y="101"/>
                  <a:pt x="111" y="101"/>
                  <a:pt x="111" y="101"/>
                </a:cubicBezTo>
                <a:cubicBezTo>
                  <a:pt x="111" y="106"/>
                  <a:pt x="111" y="106"/>
                  <a:pt x="111" y="106"/>
                </a:cubicBezTo>
                <a:cubicBezTo>
                  <a:pt x="112" y="110"/>
                  <a:pt x="112" y="110"/>
                  <a:pt x="112" y="110"/>
                </a:cubicBezTo>
                <a:cubicBezTo>
                  <a:pt x="114" y="114"/>
                  <a:pt x="114" y="114"/>
                  <a:pt x="114" y="114"/>
                </a:cubicBezTo>
                <a:cubicBezTo>
                  <a:pt x="114" y="114"/>
                  <a:pt x="118" y="118"/>
                  <a:pt x="114" y="122"/>
                </a:cubicBezTo>
                <a:cubicBezTo>
                  <a:pt x="114" y="122"/>
                  <a:pt x="109" y="122"/>
                  <a:pt x="108" y="120"/>
                </a:cubicBezTo>
                <a:cubicBezTo>
                  <a:pt x="107" y="118"/>
                  <a:pt x="99" y="114"/>
                  <a:pt x="98" y="112"/>
                </a:cubicBezTo>
                <a:cubicBezTo>
                  <a:pt x="96" y="111"/>
                  <a:pt x="92" y="110"/>
                  <a:pt x="92" y="110"/>
                </a:cubicBezTo>
                <a:cubicBezTo>
                  <a:pt x="86" y="107"/>
                  <a:pt x="86" y="107"/>
                  <a:pt x="86" y="107"/>
                </a:cubicBezTo>
                <a:cubicBezTo>
                  <a:pt x="81" y="107"/>
                  <a:pt x="81" y="107"/>
                  <a:pt x="81" y="107"/>
                </a:cubicBezTo>
                <a:cubicBezTo>
                  <a:pt x="81" y="100"/>
                  <a:pt x="81" y="100"/>
                  <a:pt x="81" y="100"/>
                </a:cubicBezTo>
                <a:cubicBezTo>
                  <a:pt x="81" y="94"/>
                  <a:pt x="81" y="94"/>
                  <a:pt x="81" y="94"/>
                </a:cubicBezTo>
                <a:cubicBezTo>
                  <a:pt x="79" y="90"/>
                  <a:pt x="79" y="90"/>
                  <a:pt x="79" y="90"/>
                </a:cubicBezTo>
                <a:cubicBezTo>
                  <a:pt x="73" y="85"/>
                  <a:pt x="73" y="85"/>
                  <a:pt x="73" y="85"/>
                </a:cubicBezTo>
                <a:cubicBezTo>
                  <a:pt x="73" y="81"/>
                  <a:pt x="73" y="81"/>
                  <a:pt x="73" y="81"/>
                </a:cubicBezTo>
                <a:cubicBezTo>
                  <a:pt x="74" y="78"/>
                  <a:pt x="74" y="78"/>
                  <a:pt x="74" y="78"/>
                </a:cubicBezTo>
                <a:cubicBezTo>
                  <a:pt x="87" y="65"/>
                  <a:pt x="107" y="56"/>
                  <a:pt x="128" y="56"/>
                </a:cubicBezTo>
                <a:cubicBezTo>
                  <a:pt x="140" y="56"/>
                  <a:pt x="151" y="59"/>
                  <a:pt x="161" y="64"/>
                </a:cubicBezTo>
                <a:cubicBezTo>
                  <a:pt x="161" y="66"/>
                  <a:pt x="161" y="66"/>
                  <a:pt x="161" y="66"/>
                </a:cubicBezTo>
                <a:lnTo>
                  <a:pt x="151" y="73"/>
                </a:lnTo>
                <a:close/>
              </a:path>
            </a:pathLst>
          </a:custGeom>
          <a:solidFill>
            <a:schemeClr val="bg1"/>
          </a:solidFill>
          <a:ln>
            <a:noFill/>
          </a:ln>
        </p:spPr>
        <p:txBody>
          <a:bodyPr vert="horz" wrap="square" lIns="121888" tIns="60944" rIns="121888" bIns="60944" numCol="1" anchor="t" anchorCtr="0" compatLnSpc="1"/>
          <a:lstStyle/>
          <a:p>
            <a:endParaRPr lang="pl-PL" sz="2400" dirty="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5" name="TextBox 13">
            <a:extLst>
              <a:ext uri="{FF2B5EF4-FFF2-40B4-BE49-F238E27FC236}">
                <a16:creationId xmlns:a16="http://schemas.microsoft.com/office/drawing/2014/main" id="{9B87ED10-6EAA-A29A-9CF2-8C9E3047340A}"/>
              </a:ext>
            </a:extLst>
          </p:cNvPr>
          <p:cNvSpPr txBox="1"/>
          <p:nvPr/>
        </p:nvSpPr>
        <p:spPr>
          <a:xfrm>
            <a:off x="5570366" y="1909774"/>
            <a:ext cx="6621634" cy="615553"/>
          </a:xfrm>
          <a:prstGeom prst="rect">
            <a:avLst/>
          </a:prstGeom>
          <a:noFill/>
        </p:spPr>
        <p:txBody>
          <a:bodyPr wrap="square" lIns="0" tIns="0" rIns="0" bIns="0" rtlCol="0" anchor="t" anchorCtr="0">
            <a:spAutoFit/>
          </a:bodyPr>
          <a:lstStyle/>
          <a:p>
            <a:pPr defTabSz="1216660">
              <a:spcBef>
                <a:spcPct val="20000"/>
              </a:spcBef>
              <a:defRPr/>
            </a:pPr>
            <a:r>
              <a:rPr lang="en-GB" altLang="zh-CN" sz="2000" b="1" dirty="0">
                <a:solidFill>
                  <a:srgbClr val="445469"/>
                </a:solidFill>
                <a:latin typeface="Arial" panose="020B0604020202090204" pitchFamily="34" charset="0"/>
                <a:ea typeface="微软雅黑" panose="020B0503020204020204" pitchFamily="34" charset="-122"/>
              </a:rPr>
              <a:t>How does overall sentiment within ESG disclosures correlate with financial performance?</a:t>
            </a:r>
            <a:endParaRPr lang="en-US" sz="2000" b="1" dirty="0">
              <a:solidFill>
                <a:srgbClr val="445469"/>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9" y="333477"/>
            <a:ext cx="5834174"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SOCIAL SCIENCE RELEVANCE</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Freeform 21"/>
          <p:cNvSpPr>
            <a:spLocks noEditPoints="1"/>
          </p:cNvSpPr>
          <p:nvPr/>
        </p:nvSpPr>
        <p:spPr bwMode="auto">
          <a:xfrm>
            <a:off x="9758181" y="1413324"/>
            <a:ext cx="771557" cy="771557"/>
          </a:xfrm>
          <a:custGeom>
            <a:avLst/>
            <a:gdLst>
              <a:gd name="T0" fmla="*/ 0 w 260"/>
              <a:gd name="T1" fmla="*/ 130 h 259"/>
              <a:gd name="T2" fmla="*/ 260 w 260"/>
              <a:gd name="T3" fmla="*/ 130 h 259"/>
              <a:gd name="T4" fmla="*/ 130 w 260"/>
              <a:gd name="T5" fmla="*/ 32 h 259"/>
              <a:gd name="T6" fmla="*/ 130 w 260"/>
              <a:gd name="T7" fmla="*/ 227 h 259"/>
              <a:gd name="T8" fmla="*/ 130 w 260"/>
              <a:gd name="T9" fmla="*/ 32 h 259"/>
              <a:gd name="T10" fmla="*/ 175 w 260"/>
              <a:gd name="T11" fmla="*/ 190 h 259"/>
              <a:gd name="T12" fmla="*/ 161 w 260"/>
              <a:gd name="T13" fmla="*/ 198 h 259"/>
              <a:gd name="T14" fmla="*/ 150 w 260"/>
              <a:gd name="T15" fmla="*/ 198 h 259"/>
              <a:gd name="T16" fmla="*/ 147 w 260"/>
              <a:gd name="T17" fmla="*/ 179 h 259"/>
              <a:gd name="T18" fmla="*/ 136 w 260"/>
              <a:gd name="T19" fmla="*/ 171 h 259"/>
              <a:gd name="T20" fmla="*/ 128 w 260"/>
              <a:gd name="T21" fmla="*/ 157 h 259"/>
              <a:gd name="T22" fmla="*/ 130 w 260"/>
              <a:gd name="T23" fmla="*/ 129 h 259"/>
              <a:gd name="T24" fmla="*/ 138 w 260"/>
              <a:gd name="T25" fmla="*/ 122 h 259"/>
              <a:gd name="T26" fmla="*/ 152 w 260"/>
              <a:gd name="T27" fmla="*/ 123 h 259"/>
              <a:gd name="T28" fmla="*/ 162 w 260"/>
              <a:gd name="T29" fmla="*/ 129 h 259"/>
              <a:gd name="T30" fmla="*/ 174 w 260"/>
              <a:gd name="T31" fmla="*/ 142 h 259"/>
              <a:gd name="T32" fmla="*/ 186 w 260"/>
              <a:gd name="T33" fmla="*/ 144 h 259"/>
              <a:gd name="T34" fmla="*/ 193 w 260"/>
              <a:gd name="T35" fmla="*/ 155 h 259"/>
              <a:gd name="T36" fmla="*/ 195 w 260"/>
              <a:gd name="T37" fmla="*/ 165 h 259"/>
              <a:gd name="T38" fmla="*/ 177 w 260"/>
              <a:gd name="T39" fmla="*/ 188 h 259"/>
              <a:gd name="T40" fmla="*/ 143 w 260"/>
              <a:gd name="T41" fmla="*/ 77 h 259"/>
              <a:gd name="T42" fmla="*/ 136 w 260"/>
              <a:gd name="T43" fmla="*/ 88 h 259"/>
              <a:gd name="T44" fmla="*/ 114 w 260"/>
              <a:gd name="T45" fmla="*/ 91 h 259"/>
              <a:gd name="T46" fmla="*/ 111 w 260"/>
              <a:gd name="T47" fmla="*/ 101 h 259"/>
              <a:gd name="T48" fmla="*/ 112 w 260"/>
              <a:gd name="T49" fmla="*/ 110 h 259"/>
              <a:gd name="T50" fmla="*/ 114 w 260"/>
              <a:gd name="T51" fmla="*/ 122 h 259"/>
              <a:gd name="T52" fmla="*/ 98 w 260"/>
              <a:gd name="T53" fmla="*/ 112 h 259"/>
              <a:gd name="T54" fmla="*/ 86 w 260"/>
              <a:gd name="T55" fmla="*/ 107 h 259"/>
              <a:gd name="T56" fmla="*/ 81 w 260"/>
              <a:gd name="T57" fmla="*/ 100 h 259"/>
              <a:gd name="T58" fmla="*/ 79 w 260"/>
              <a:gd name="T59" fmla="*/ 90 h 259"/>
              <a:gd name="T60" fmla="*/ 73 w 260"/>
              <a:gd name="T61" fmla="*/ 81 h 259"/>
              <a:gd name="T62" fmla="*/ 128 w 260"/>
              <a:gd name="T63" fmla="*/ 56 h 259"/>
              <a:gd name="T64" fmla="*/ 161 w 260"/>
              <a:gd name="T65" fmla="*/ 6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0" h="259">
                <a:moveTo>
                  <a:pt x="130" y="259"/>
                </a:moveTo>
                <a:cubicBezTo>
                  <a:pt x="58" y="259"/>
                  <a:pt x="0" y="201"/>
                  <a:pt x="0" y="130"/>
                </a:cubicBezTo>
                <a:cubicBezTo>
                  <a:pt x="0" y="58"/>
                  <a:pt x="58" y="0"/>
                  <a:pt x="130" y="0"/>
                </a:cubicBezTo>
                <a:cubicBezTo>
                  <a:pt x="201" y="0"/>
                  <a:pt x="260" y="58"/>
                  <a:pt x="260" y="130"/>
                </a:cubicBezTo>
                <a:cubicBezTo>
                  <a:pt x="260" y="201"/>
                  <a:pt x="201" y="259"/>
                  <a:pt x="130" y="259"/>
                </a:cubicBezTo>
                <a:close/>
                <a:moveTo>
                  <a:pt x="130" y="32"/>
                </a:moveTo>
                <a:cubicBezTo>
                  <a:pt x="76" y="32"/>
                  <a:pt x="32" y="76"/>
                  <a:pt x="32" y="130"/>
                </a:cubicBezTo>
                <a:cubicBezTo>
                  <a:pt x="32" y="183"/>
                  <a:pt x="76" y="227"/>
                  <a:pt x="130" y="227"/>
                </a:cubicBezTo>
                <a:cubicBezTo>
                  <a:pt x="183" y="227"/>
                  <a:pt x="227" y="183"/>
                  <a:pt x="227" y="130"/>
                </a:cubicBezTo>
                <a:cubicBezTo>
                  <a:pt x="227" y="76"/>
                  <a:pt x="183" y="32"/>
                  <a:pt x="130" y="32"/>
                </a:cubicBezTo>
                <a:close/>
                <a:moveTo>
                  <a:pt x="177" y="188"/>
                </a:moveTo>
                <a:cubicBezTo>
                  <a:pt x="175" y="190"/>
                  <a:pt x="175" y="190"/>
                  <a:pt x="175" y="190"/>
                </a:cubicBezTo>
                <a:cubicBezTo>
                  <a:pt x="166" y="195"/>
                  <a:pt x="166" y="195"/>
                  <a:pt x="166" y="195"/>
                </a:cubicBezTo>
                <a:cubicBezTo>
                  <a:pt x="161" y="198"/>
                  <a:pt x="161" y="198"/>
                  <a:pt x="161" y="198"/>
                </a:cubicBezTo>
                <a:cubicBezTo>
                  <a:pt x="158" y="200"/>
                  <a:pt x="154" y="201"/>
                  <a:pt x="150" y="203"/>
                </a:cubicBezTo>
                <a:cubicBezTo>
                  <a:pt x="150" y="198"/>
                  <a:pt x="150" y="198"/>
                  <a:pt x="150" y="198"/>
                </a:cubicBezTo>
                <a:cubicBezTo>
                  <a:pt x="149" y="187"/>
                  <a:pt x="149" y="187"/>
                  <a:pt x="149" y="187"/>
                </a:cubicBezTo>
                <a:cubicBezTo>
                  <a:pt x="149" y="187"/>
                  <a:pt x="148" y="180"/>
                  <a:pt x="147" y="179"/>
                </a:cubicBezTo>
                <a:cubicBezTo>
                  <a:pt x="146" y="177"/>
                  <a:pt x="144" y="175"/>
                  <a:pt x="141" y="174"/>
                </a:cubicBezTo>
                <a:cubicBezTo>
                  <a:pt x="139" y="173"/>
                  <a:pt x="137" y="173"/>
                  <a:pt x="136" y="171"/>
                </a:cubicBezTo>
                <a:cubicBezTo>
                  <a:pt x="134" y="169"/>
                  <a:pt x="133" y="166"/>
                  <a:pt x="132" y="164"/>
                </a:cubicBezTo>
                <a:cubicBezTo>
                  <a:pt x="130" y="161"/>
                  <a:pt x="128" y="158"/>
                  <a:pt x="128" y="157"/>
                </a:cubicBezTo>
                <a:cubicBezTo>
                  <a:pt x="128" y="156"/>
                  <a:pt x="128" y="142"/>
                  <a:pt x="128" y="142"/>
                </a:cubicBezTo>
                <a:cubicBezTo>
                  <a:pt x="130" y="129"/>
                  <a:pt x="130" y="129"/>
                  <a:pt x="130" y="129"/>
                </a:cubicBezTo>
                <a:cubicBezTo>
                  <a:pt x="133" y="127"/>
                  <a:pt x="133" y="127"/>
                  <a:pt x="133" y="127"/>
                </a:cubicBezTo>
                <a:cubicBezTo>
                  <a:pt x="138" y="122"/>
                  <a:pt x="138" y="122"/>
                  <a:pt x="138" y="122"/>
                </a:cubicBezTo>
                <a:cubicBezTo>
                  <a:pt x="141" y="121"/>
                  <a:pt x="141" y="121"/>
                  <a:pt x="141" y="121"/>
                </a:cubicBezTo>
                <a:cubicBezTo>
                  <a:pt x="152" y="123"/>
                  <a:pt x="152" y="123"/>
                  <a:pt x="152" y="123"/>
                </a:cubicBezTo>
                <a:cubicBezTo>
                  <a:pt x="159" y="123"/>
                  <a:pt x="159" y="123"/>
                  <a:pt x="159" y="123"/>
                </a:cubicBezTo>
                <a:cubicBezTo>
                  <a:pt x="162" y="129"/>
                  <a:pt x="162" y="129"/>
                  <a:pt x="162" y="129"/>
                </a:cubicBezTo>
                <a:cubicBezTo>
                  <a:pt x="169" y="135"/>
                  <a:pt x="169" y="135"/>
                  <a:pt x="169" y="135"/>
                </a:cubicBezTo>
                <a:cubicBezTo>
                  <a:pt x="174" y="142"/>
                  <a:pt x="174" y="142"/>
                  <a:pt x="174" y="142"/>
                </a:cubicBezTo>
                <a:cubicBezTo>
                  <a:pt x="180" y="144"/>
                  <a:pt x="180" y="144"/>
                  <a:pt x="180" y="144"/>
                </a:cubicBezTo>
                <a:cubicBezTo>
                  <a:pt x="186" y="144"/>
                  <a:pt x="186" y="144"/>
                  <a:pt x="186" y="144"/>
                </a:cubicBezTo>
                <a:cubicBezTo>
                  <a:pt x="191" y="149"/>
                  <a:pt x="191" y="149"/>
                  <a:pt x="191" y="149"/>
                </a:cubicBezTo>
                <a:cubicBezTo>
                  <a:pt x="193" y="155"/>
                  <a:pt x="193" y="155"/>
                  <a:pt x="193" y="155"/>
                </a:cubicBezTo>
                <a:cubicBezTo>
                  <a:pt x="195" y="159"/>
                  <a:pt x="195" y="159"/>
                  <a:pt x="195" y="159"/>
                </a:cubicBezTo>
                <a:cubicBezTo>
                  <a:pt x="195" y="165"/>
                  <a:pt x="195" y="165"/>
                  <a:pt x="195" y="165"/>
                </a:cubicBezTo>
                <a:cubicBezTo>
                  <a:pt x="194" y="169"/>
                  <a:pt x="194" y="169"/>
                  <a:pt x="194" y="169"/>
                </a:cubicBezTo>
                <a:cubicBezTo>
                  <a:pt x="189" y="176"/>
                  <a:pt x="184" y="183"/>
                  <a:pt x="177" y="188"/>
                </a:cubicBezTo>
                <a:close/>
                <a:moveTo>
                  <a:pt x="151" y="73"/>
                </a:moveTo>
                <a:cubicBezTo>
                  <a:pt x="143" y="77"/>
                  <a:pt x="143" y="77"/>
                  <a:pt x="143" y="77"/>
                </a:cubicBezTo>
                <a:cubicBezTo>
                  <a:pt x="141" y="84"/>
                  <a:pt x="141" y="84"/>
                  <a:pt x="141" y="84"/>
                </a:cubicBezTo>
                <a:cubicBezTo>
                  <a:pt x="136" y="88"/>
                  <a:pt x="136" y="88"/>
                  <a:pt x="136" y="88"/>
                </a:cubicBezTo>
                <a:cubicBezTo>
                  <a:pt x="121" y="88"/>
                  <a:pt x="121" y="88"/>
                  <a:pt x="121" y="88"/>
                </a:cubicBezTo>
                <a:cubicBezTo>
                  <a:pt x="114" y="91"/>
                  <a:pt x="114" y="91"/>
                  <a:pt x="114" y="91"/>
                </a:cubicBezTo>
                <a:cubicBezTo>
                  <a:pt x="114" y="96"/>
                  <a:pt x="114" y="96"/>
                  <a:pt x="114" y="96"/>
                </a:cubicBezTo>
                <a:cubicBezTo>
                  <a:pt x="111" y="101"/>
                  <a:pt x="111" y="101"/>
                  <a:pt x="111" y="101"/>
                </a:cubicBezTo>
                <a:cubicBezTo>
                  <a:pt x="111" y="106"/>
                  <a:pt x="111" y="106"/>
                  <a:pt x="111" y="106"/>
                </a:cubicBezTo>
                <a:cubicBezTo>
                  <a:pt x="112" y="110"/>
                  <a:pt x="112" y="110"/>
                  <a:pt x="112" y="110"/>
                </a:cubicBezTo>
                <a:cubicBezTo>
                  <a:pt x="114" y="114"/>
                  <a:pt x="114" y="114"/>
                  <a:pt x="114" y="114"/>
                </a:cubicBezTo>
                <a:cubicBezTo>
                  <a:pt x="114" y="114"/>
                  <a:pt x="118" y="118"/>
                  <a:pt x="114" y="122"/>
                </a:cubicBezTo>
                <a:cubicBezTo>
                  <a:pt x="114" y="122"/>
                  <a:pt x="109" y="122"/>
                  <a:pt x="108" y="120"/>
                </a:cubicBezTo>
                <a:cubicBezTo>
                  <a:pt x="107" y="118"/>
                  <a:pt x="99" y="114"/>
                  <a:pt x="98" y="112"/>
                </a:cubicBezTo>
                <a:cubicBezTo>
                  <a:pt x="96" y="111"/>
                  <a:pt x="92" y="110"/>
                  <a:pt x="92" y="110"/>
                </a:cubicBezTo>
                <a:cubicBezTo>
                  <a:pt x="86" y="107"/>
                  <a:pt x="86" y="107"/>
                  <a:pt x="86" y="107"/>
                </a:cubicBezTo>
                <a:cubicBezTo>
                  <a:pt x="81" y="107"/>
                  <a:pt x="81" y="107"/>
                  <a:pt x="81" y="107"/>
                </a:cubicBezTo>
                <a:cubicBezTo>
                  <a:pt x="81" y="100"/>
                  <a:pt x="81" y="100"/>
                  <a:pt x="81" y="100"/>
                </a:cubicBezTo>
                <a:cubicBezTo>
                  <a:pt x="81" y="94"/>
                  <a:pt x="81" y="94"/>
                  <a:pt x="81" y="94"/>
                </a:cubicBezTo>
                <a:cubicBezTo>
                  <a:pt x="79" y="90"/>
                  <a:pt x="79" y="90"/>
                  <a:pt x="79" y="90"/>
                </a:cubicBezTo>
                <a:cubicBezTo>
                  <a:pt x="73" y="85"/>
                  <a:pt x="73" y="85"/>
                  <a:pt x="73" y="85"/>
                </a:cubicBezTo>
                <a:cubicBezTo>
                  <a:pt x="73" y="81"/>
                  <a:pt x="73" y="81"/>
                  <a:pt x="73" y="81"/>
                </a:cubicBezTo>
                <a:cubicBezTo>
                  <a:pt x="74" y="78"/>
                  <a:pt x="74" y="78"/>
                  <a:pt x="74" y="78"/>
                </a:cubicBezTo>
                <a:cubicBezTo>
                  <a:pt x="87" y="65"/>
                  <a:pt x="107" y="56"/>
                  <a:pt x="128" y="56"/>
                </a:cubicBezTo>
                <a:cubicBezTo>
                  <a:pt x="140" y="56"/>
                  <a:pt x="151" y="59"/>
                  <a:pt x="161" y="64"/>
                </a:cubicBezTo>
                <a:cubicBezTo>
                  <a:pt x="161" y="66"/>
                  <a:pt x="161" y="66"/>
                  <a:pt x="161" y="66"/>
                </a:cubicBezTo>
                <a:lnTo>
                  <a:pt x="151" y="73"/>
                </a:lnTo>
                <a:close/>
              </a:path>
            </a:pathLst>
          </a:custGeom>
          <a:solidFill>
            <a:srgbClr val="03715B"/>
          </a:solidFill>
          <a:ln>
            <a:noFill/>
          </a:ln>
        </p:spPr>
        <p:txBody>
          <a:bodyPr vert="horz" wrap="square" lIns="121888" tIns="60944" rIns="121888" bIns="60944" numCol="1" anchor="t" anchorCtr="0" compatLnSpc="1"/>
          <a:lstStyle/>
          <a:p>
            <a:endParaRPr lang="pl-PL" sz="2400" dirty="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8" name="组合 7"/>
          <p:cNvGrpSpPr/>
          <p:nvPr/>
        </p:nvGrpSpPr>
        <p:grpSpPr>
          <a:xfrm>
            <a:off x="307011" y="1420650"/>
            <a:ext cx="3981269" cy="4844395"/>
            <a:chOff x="3078602" y="2616380"/>
            <a:chExt cx="3981269" cy="4844395"/>
          </a:xfrm>
        </p:grpSpPr>
        <p:grpSp>
          <p:nvGrpSpPr>
            <p:cNvPr id="9" name="Group 8"/>
            <p:cNvGrpSpPr/>
            <p:nvPr/>
          </p:nvGrpSpPr>
          <p:grpSpPr>
            <a:xfrm>
              <a:off x="4470373" y="2616380"/>
              <a:ext cx="630342" cy="841138"/>
              <a:chOff x="5410411" y="1735158"/>
              <a:chExt cx="342689" cy="457290"/>
            </a:xfrm>
            <a:solidFill>
              <a:srgbClr val="6A6A6A"/>
            </a:solidFill>
          </p:grpSpPr>
          <p:sp>
            <p:nvSpPr>
              <p:cNvPr id="14" name="Freeform 23@|5FFC:0|FBC:0|LFC:0|LBC:16777215"/>
              <p:cNvSpPr>
                <a:spLocks noEditPoints="1"/>
              </p:cNvSpPr>
              <p:nvPr/>
            </p:nvSpPr>
            <p:spPr bwMode="auto">
              <a:xfrm>
                <a:off x="5410411" y="1735158"/>
                <a:ext cx="342689" cy="342689"/>
              </a:xfrm>
              <a:custGeom>
                <a:avLst/>
                <a:gdLst>
                  <a:gd name="T0" fmla="*/ 115 w 212"/>
                  <a:gd name="T1" fmla="*/ 0 h 212"/>
                  <a:gd name="T2" fmla="*/ 97 w 212"/>
                  <a:gd name="T3" fmla="*/ 0 h 212"/>
                  <a:gd name="T4" fmla="*/ 0 w 212"/>
                  <a:gd name="T5" fmla="*/ 97 h 212"/>
                  <a:gd name="T6" fmla="*/ 53 w 212"/>
                  <a:gd name="T7" fmla="*/ 184 h 212"/>
                  <a:gd name="T8" fmla="*/ 53 w 212"/>
                  <a:gd name="T9" fmla="*/ 195 h 212"/>
                  <a:gd name="T10" fmla="*/ 71 w 212"/>
                  <a:gd name="T11" fmla="*/ 212 h 212"/>
                  <a:gd name="T12" fmla="*/ 142 w 212"/>
                  <a:gd name="T13" fmla="*/ 212 h 212"/>
                  <a:gd name="T14" fmla="*/ 159 w 212"/>
                  <a:gd name="T15" fmla="*/ 195 h 212"/>
                  <a:gd name="T16" fmla="*/ 159 w 212"/>
                  <a:gd name="T17" fmla="*/ 184 h 212"/>
                  <a:gd name="T18" fmla="*/ 212 w 212"/>
                  <a:gd name="T19" fmla="*/ 97 h 212"/>
                  <a:gd name="T20" fmla="*/ 115 w 212"/>
                  <a:gd name="T21" fmla="*/ 0 h 212"/>
                  <a:gd name="T22" fmla="*/ 124 w 212"/>
                  <a:gd name="T23" fmla="*/ 159 h 212"/>
                  <a:gd name="T24" fmla="*/ 124 w 212"/>
                  <a:gd name="T25" fmla="*/ 177 h 212"/>
                  <a:gd name="T26" fmla="*/ 88 w 212"/>
                  <a:gd name="T27" fmla="*/ 177 h 212"/>
                  <a:gd name="T28" fmla="*/ 88 w 212"/>
                  <a:gd name="T29" fmla="*/ 159 h 212"/>
                  <a:gd name="T30" fmla="*/ 35 w 212"/>
                  <a:gd name="T31" fmla="*/ 97 h 212"/>
                  <a:gd name="T32" fmla="*/ 97 w 212"/>
                  <a:gd name="T33" fmla="*/ 36 h 212"/>
                  <a:gd name="T34" fmla="*/ 115 w 212"/>
                  <a:gd name="T35" fmla="*/ 36 h 212"/>
                  <a:gd name="T36" fmla="*/ 177 w 212"/>
                  <a:gd name="T37" fmla="*/ 97 h 212"/>
                  <a:gd name="T38" fmla="*/ 124 w 212"/>
                  <a:gd name="T39" fmla="*/ 15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212">
                    <a:moveTo>
                      <a:pt x="115" y="0"/>
                    </a:moveTo>
                    <a:cubicBezTo>
                      <a:pt x="97" y="0"/>
                      <a:pt x="97" y="0"/>
                      <a:pt x="97" y="0"/>
                    </a:cubicBezTo>
                    <a:cubicBezTo>
                      <a:pt x="44" y="0"/>
                      <a:pt x="0" y="44"/>
                      <a:pt x="0" y="97"/>
                    </a:cubicBezTo>
                    <a:cubicBezTo>
                      <a:pt x="0" y="135"/>
                      <a:pt x="22" y="168"/>
                      <a:pt x="53" y="184"/>
                    </a:cubicBezTo>
                    <a:cubicBezTo>
                      <a:pt x="53" y="195"/>
                      <a:pt x="53" y="195"/>
                      <a:pt x="53" y="195"/>
                    </a:cubicBezTo>
                    <a:cubicBezTo>
                      <a:pt x="53" y="204"/>
                      <a:pt x="61" y="212"/>
                      <a:pt x="71" y="212"/>
                    </a:cubicBezTo>
                    <a:cubicBezTo>
                      <a:pt x="142" y="212"/>
                      <a:pt x="142" y="212"/>
                      <a:pt x="142" y="212"/>
                    </a:cubicBezTo>
                    <a:cubicBezTo>
                      <a:pt x="151" y="212"/>
                      <a:pt x="159" y="204"/>
                      <a:pt x="159" y="195"/>
                    </a:cubicBezTo>
                    <a:cubicBezTo>
                      <a:pt x="159" y="184"/>
                      <a:pt x="159" y="184"/>
                      <a:pt x="159" y="184"/>
                    </a:cubicBezTo>
                    <a:cubicBezTo>
                      <a:pt x="191" y="168"/>
                      <a:pt x="212" y="135"/>
                      <a:pt x="212" y="97"/>
                    </a:cubicBezTo>
                    <a:cubicBezTo>
                      <a:pt x="212" y="44"/>
                      <a:pt x="169" y="0"/>
                      <a:pt x="115" y="0"/>
                    </a:cubicBezTo>
                    <a:close/>
                    <a:moveTo>
                      <a:pt x="124" y="159"/>
                    </a:moveTo>
                    <a:cubicBezTo>
                      <a:pt x="124" y="177"/>
                      <a:pt x="124" y="177"/>
                      <a:pt x="124" y="177"/>
                    </a:cubicBezTo>
                    <a:cubicBezTo>
                      <a:pt x="88" y="177"/>
                      <a:pt x="88" y="177"/>
                      <a:pt x="88" y="177"/>
                    </a:cubicBezTo>
                    <a:cubicBezTo>
                      <a:pt x="88" y="159"/>
                      <a:pt x="88" y="159"/>
                      <a:pt x="88" y="159"/>
                    </a:cubicBezTo>
                    <a:cubicBezTo>
                      <a:pt x="58" y="154"/>
                      <a:pt x="35" y="129"/>
                      <a:pt x="35" y="97"/>
                    </a:cubicBezTo>
                    <a:cubicBezTo>
                      <a:pt x="35" y="63"/>
                      <a:pt x="63" y="36"/>
                      <a:pt x="97" y="36"/>
                    </a:cubicBezTo>
                    <a:cubicBezTo>
                      <a:pt x="115" y="36"/>
                      <a:pt x="115" y="36"/>
                      <a:pt x="115" y="36"/>
                    </a:cubicBezTo>
                    <a:cubicBezTo>
                      <a:pt x="149" y="36"/>
                      <a:pt x="177" y="63"/>
                      <a:pt x="177" y="97"/>
                    </a:cubicBezTo>
                    <a:cubicBezTo>
                      <a:pt x="177" y="129"/>
                      <a:pt x="154" y="154"/>
                      <a:pt x="12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pl-PL" sz="24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15" name="Freeform 24@|5FFC:0|FBC:0|LFC:0|LBC:16777215"/>
              <p:cNvSpPr/>
              <p:nvPr/>
            </p:nvSpPr>
            <p:spPr bwMode="auto">
              <a:xfrm>
                <a:off x="5525012" y="2106774"/>
                <a:ext cx="114601" cy="28928"/>
              </a:xfrm>
              <a:custGeom>
                <a:avLst/>
                <a:gdLst>
                  <a:gd name="T0" fmla="*/ 9 w 71"/>
                  <a:gd name="T1" fmla="*/ 0 h 18"/>
                  <a:gd name="T2" fmla="*/ 62 w 71"/>
                  <a:gd name="T3" fmla="*/ 0 h 18"/>
                  <a:gd name="T4" fmla="*/ 71 w 71"/>
                  <a:gd name="T5" fmla="*/ 9 h 18"/>
                  <a:gd name="T6" fmla="*/ 62 w 71"/>
                  <a:gd name="T7" fmla="*/ 18 h 18"/>
                  <a:gd name="T8" fmla="*/ 9 w 71"/>
                  <a:gd name="T9" fmla="*/ 18 h 18"/>
                  <a:gd name="T10" fmla="*/ 0 w 71"/>
                  <a:gd name="T11" fmla="*/ 9 h 18"/>
                  <a:gd name="T12" fmla="*/ 9 w 71"/>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71" h="18">
                    <a:moveTo>
                      <a:pt x="9" y="0"/>
                    </a:moveTo>
                    <a:cubicBezTo>
                      <a:pt x="62" y="0"/>
                      <a:pt x="62" y="0"/>
                      <a:pt x="62" y="0"/>
                    </a:cubicBezTo>
                    <a:cubicBezTo>
                      <a:pt x="67" y="0"/>
                      <a:pt x="71" y="4"/>
                      <a:pt x="71" y="9"/>
                    </a:cubicBezTo>
                    <a:cubicBezTo>
                      <a:pt x="71" y="14"/>
                      <a:pt x="67" y="18"/>
                      <a:pt x="62" y="18"/>
                    </a:cubicBezTo>
                    <a:cubicBezTo>
                      <a:pt x="9" y="18"/>
                      <a:pt x="9" y="18"/>
                      <a:pt x="9" y="18"/>
                    </a:cubicBezTo>
                    <a:cubicBezTo>
                      <a:pt x="4" y="18"/>
                      <a:pt x="0" y="14"/>
                      <a:pt x="0" y="9"/>
                    </a:cubicBezTo>
                    <a:cubicBezTo>
                      <a:pt x="0" y="4"/>
                      <a:pt x="4"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pl-PL" sz="24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sp>
            <p:nvSpPr>
              <p:cNvPr id="16" name="Freeform 25@|5FFC:0|FBC:0|LFC:0|LBC:16777215"/>
              <p:cNvSpPr/>
              <p:nvPr/>
            </p:nvSpPr>
            <p:spPr bwMode="auto">
              <a:xfrm>
                <a:off x="5551715" y="2163520"/>
                <a:ext cx="58970" cy="28928"/>
              </a:xfrm>
              <a:custGeom>
                <a:avLst/>
                <a:gdLst>
                  <a:gd name="T0" fmla="*/ 9 w 36"/>
                  <a:gd name="T1" fmla="*/ 0 h 18"/>
                  <a:gd name="T2" fmla="*/ 27 w 36"/>
                  <a:gd name="T3" fmla="*/ 0 h 18"/>
                  <a:gd name="T4" fmla="*/ 36 w 36"/>
                  <a:gd name="T5" fmla="*/ 9 h 18"/>
                  <a:gd name="T6" fmla="*/ 27 w 36"/>
                  <a:gd name="T7" fmla="*/ 18 h 18"/>
                  <a:gd name="T8" fmla="*/ 9 w 36"/>
                  <a:gd name="T9" fmla="*/ 18 h 18"/>
                  <a:gd name="T10" fmla="*/ 0 w 36"/>
                  <a:gd name="T11" fmla="*/ 9 h 18"/>
                  <a:gd name="T12" fmla="*/ 9 w 3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6" h="18">
                    <a:moveTo>
                      <a:pt x="9" y="0"/>
                    </a:moveTo>
                    <a:cubicBezTo>
                      <a:pt x="27" y="0"/>
                      <a:pt x="27" y="0"/>
                      <a:pt x="27" y="0"/>
                    </a:cubicBezTo>
                    <a:cubicBezTo>
                      <a:pt x="32" y="0"/>
                      <a:pt x="36" y="4"/>
                      <a:pt x="36" y="9"/>
                    </a:cubicBezTo>
                    <a:cubicBezTo>
                      <a:pt x="36" y="14"/>
                      <a:pt x="32" y="18"/>
                      <a:pt x="27" y="18"/>
                    </a:cubicBezTo>
                    <a:cubicBezTo>
                      <a:pt x="9" y="18"/>
                      <a:pt x="9" y="18"/>
                      <a:pt x="9" y="18"/>
                    </a:cubicBezTo>
                    <a:cubicBezTo>
                      <a:pt x="4" y="18"/>
                      <a:pt x="0" y="14"/>
                      <a:pt x="0" y="9"/>
                    </a:cubicBezTo>
                    <a:cubicBezTo>
                      <a:pt x="0" y="4"/>
                      <a:pt x="4"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pl-PL" sz="24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10" name="矩形 9"/>
            <p:cNvSpPr/>
            <p:nvPr/>
          </p:nvSpPr>
          <p:spPr>
            <a:xfrm>
              <a:off x="3078602" y="4427637"/>
              <a:ext cx="3981269" cy="3033138"/>
            </a:xfrm>
            <a:prstGeom prst="rect">
              <a:avLst/>
            </a:prstGeom>
            <a:noFill/>
          </p:spPr>
          <p:txBody>
            <a:bodyPr wrap="square" lIns="0" tIns="0" rIns="0" bIns="0" rtlCol="0" anchor="t" anchorCtr="0">
              <a:spAutoFit/>
            </a:bodyPr>
            <a:lstStyle/>
            <a:p>
              <a:pPr marL="285750" indent="-285750" defTabSz="1216660">
                <a:lnSpc>
                  <a:spcPct val="120000"/>
                </a:lnSpc>
                <a:spcBef>
                  <a:spcPct val="20000"/>
                </a:spcBef>
                <a:buFont typeface="Wingdings" pitchFamily="2" charset="2"/>
                <a:buChar char="n"/>
              </a:pPr>
              <a:r>
                <a:rPr lang="en-US" altLang="zh-CN" dirty="0">
                  <a:solidFill>
                    <a:srgbClr val="445469"/>
                  </a:solidFill>
                  <a:latin typeface="Arial Hebrew Scholar" pitchFamily="2" charset="-79"/>
                  <a:ea typeface="微软雅黑" panose="020B0503020204020204" pitchFamily="34" charset="-122"/>
                  <a:cs typeface="Arial Hebrew Scholar" pitchFamily="2" charset="-79"/>
                  <a:sym typeface="Arial" panose="020B0604020202090204" pitchFamily="34" charset="0"/>
                </a:rPr>
                <a:t>Provides insights into how corporations communicate their roles and responsibilities in economic, environmental, and social spheres through ESG disclosures.</a:t>
              </a:r>
            </a:p>
            <a:p>
              <a:pPr marL="285750" indent="-285750" defTabSz="1216660">
                <a:lnSpc>
                  <a:spcPct val="120000"/>
                </a:lnSpc>
                <a:spcBef>
                  <a:spcPct val="20000"/>
                </a:spcBef>
                <a:buFont typeface="Wingdings" pitchFamily="2" charset="2"/>
                <a:buChar char="n"/>
              </a:pPr>
              <a:r>
                <a:rPr lang="en-US" altLang="zh-CN" dirty="0">
                  <a:solidFill>
                    <a:srgbClr val="445469"/>
                  </a:solidFill>
                  <a:latin typeface="Arial Hebrew Scholar" pitchFamily="2" charset="-79"/>
                  <a:ea typeface="微软雅黑" panose="020B0503020204020204" pitchFamily="34" charset="-122"/>
                  <a:cs typeface="Arial Hebrew Scholar" pitchFamily="2" charset="-79"/>
                  <a:sym typeface="Arial" panose="020B0604020202090204" pitchFamily="34" charset="0"/>
                </a:rPr>
                <a:t>Offers a deeper understanding of corporate behavior, shedding light on alignment with societal values and norms.</a:t>
              </a:r>
            </a:p>
          </p:txBody>
        </p:sp>
        <p:sp>
          <p:nvSpPr>
            <p:cNvPr id="11" name="TextBox 13"/>
            <p:cNvSpPr txBox="1"/>
            <p:nvPr/>
          </p:nvSpPr>
          <p:spPr>
            <a:xfrm>
              <a:off x="3402004" y="3612656"/>
              <a:ext cx="3033325" cy="553998"/>
            </a:xfrm>
            <a:prstGeom prst="rect">
              <a:avLst/>
            </a:prstGeom>
            <a:noFill/>
          </p:spPr>
          <p:txBody>
            <a:bodyPr wrap="square" lIns="0" tIns="0" rIns="0" bIns="0" rtlCol="0" anchor="t" anchorCtr="0">
              <a:spAutoFit/>
            </a:bodyPr>
            <a:lstStyle/>
            <a:p>
              <a:pPr algn="ctr" defTabSz="1216660">
                <a:spcBef>
                  <a:spcPct val="20000"/>
                </a:spcBef>
                <a:defRPr/>
              </a:pPr>
              <a:r>
                <a:rPr lang="en-US" altLang="zh-CN" b="1" dirty="0">
                  <a:solidFill>
                    <a:srgbClr val="445469"/>
                  </a:solidFill>
                  <a:latin typeface="Arial" panose="020B0604020202090204" pitchFamily="34" charset="0"/>
                  <a:ea typeface="微软雅黑" panose="020B0503020204020204" pitchFamily="34" charset="-122"/>
                  <a:sym typeface="Arial" panose="020B0604020202090204" pitchFamily="34" charset="0"/>
                </a:rPr>
                <a:t>UNDERSTANDING CORPORATE INFLUENCE</a:t>
              </a:r>
              <a:endParaRPr lang="en-US" b="1" dirty="0">
                <a:solidFill>
                  <a:srgbClr val="445469"/>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3" name="Freeform 105">
            <a:extLst>
              <a:ext uri="{FF2B5EF4-FFF2-40B4-BE49-F238E27FC236}">
                <a16:creationId xmlns:a16="http://schemas.microsoft.com/office/drawing/2014/main" id="{EE35BFAF-0C1C-E7E9-9543-9024104A1D52}"/>
              </a:ext>
            </a:extLst>
          </p:cNvPr>
          <p:cNvSpPr>
            <a:spLocks noEditPoints="1"/>
          </p:cNvSpPr>
          <p:nvPr/>
        </p:nvSpPr>
        <p:spPr bwMode="auto">
          <a:xfrm>
            <a:off x="5705559" y="1470386"/>
            <a:ext cx="630342" cy="630341"/>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016454"/>
          </a:solidFill>
          <a:ln w="9525">
            <a:noFill/>
            <a:round/>
          </a:ln>
        </p:spPr>
        <p:txBody>
          <a:bodyPr vert="horz" wrap="square" lIns="121682" tIns="60841" rIns="121682" bIns="60841" numCol="1" anchor="t" anchorCtr="0" compatLnSpc="1"/>
          <a:lstStyle/>
          <a:p>
            <a:pPr defTabSz="1217295">
              <a:defRPr/>
            </a:pPr>
            <a:endParaRPr lang="en-US" sz="3190" kern="0" dirty="0">
              <a:solidFill>
                <a:srgbClr val="2AC2AC">
                  <a:lumMod val="50000"/>
                </a:srgb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5" name="TextBox 13">
            <a:extLst>
              <a:ext uri="{FF2B5EF4-FFF2-40B4-BE49-F238E27FC236}">
                <a16:creationId xmlns:a16="http://schemas.microsoft.com/office/drawing/2014/main" id="{1931F8DF-7EAF-A59C-E834-68CCC747F828}"/>
              </a:ext>
            </a:extLst>
          </p:cNvPr>
          <p:cNvSpPr txBox="1"/>
          <p:nvPr/>
        </p:nvSpPr>
        <p:spPr>
          <a:xfrm>
            <a:off x="4445630" y="2384870"/>
            <a:ext cx="3150200" cy="1495794"/>
          </a:xfrm>
          <a:prstGeom prst="rect">
            <a:avLst/>
          </a:prstGeom>
          <a:noFill/>
        </p:spPr>
        <p:txBody>
          <a:bodyPr wrap="square" lIns="0" tIns="0" rIns="0" bIns="0" rtlCol="0" anchor="t" anchorCtr="0">
            <a:spAutoFit/>
          </a:bodyPr>
          <a:lstStyle/>
          <a:p>
            <a:pPr algn="ctr" defTabSz="1216660">
              <a:spcBef>
                <a:spcPct val="20000"/>
              </a:spcBef>
              <a:defRPr/>
            </a:pPr>
            <a:r>
              <a:rPr lang="en-US" altLang="zh-CN" b="1" dirty="0">
                <a:solidFill>
                  <a:srgbClr val="445469"/>
                </a:solidFill>
                <a:latin typeface="Arial" panose="020B0604020202090204" pitchFamily="34" charset="0"/>
                <a:ea typeface="微软雅黑" panose="020B0503020204020204" pitchFamily="34" charset="-122"/>
                <a:sym typeface="Arial" panose="020B0604020202090204" pitchFamily="34" charset="0"/>
              </a:rPr>
              <a:t>ANALYZING INVESTOR BEHAVIOR</a:t>
            </a:r>
          </a:p>
          <a:p>
            <a:pPr algn="ctr" defTabSz="1216660">
              <a:spcBef>
                <a:spcPct val="20000"/>
              </a:spcBef>
              <a:defRPr/>
            </a:pPr>
            <a:br>
              <a:rPr lang="en-US" altLang="zh-CN" b="1" dirty="0">
                <a:solidFill>
                  <a:srgbClr val="445469"/>
                </a:solidFill>
                <a:latin typeface="Arial" panose="020B0604020202090204" pitchFamily="34" charset="0"/>
                <a:ea typeface="微软雅黑" panose="020B0503020204020204" pitchFamily="34" charset="-122"/>
                <a:sym typeface="Arial" panose="020B0604020202090204" pitchFamily="34" charset="0"/>
              </a:rPr>
            </a:br>
            <a:endParaRPr lang="en-US" altLang="zh-CN" b="1" dirty="0">
              <a:solidFill>
                <a:srgbClr val="445469"/>
              </a:solidFill>
              <a:latin typeface="Arial" panose="020B0604020202090204" pitchFamily="34" charset="0"/>
              <a:ea typeface="微软雅黑" panose="020B0503020204020204" pitchFamily="34" charset="-122"/>
              <a:sym typeface="Arial" panose="020B0604020202090204" pitchFamily="34" charset="0"/>
            </a:endParaRPr>
          </a:p>
          <a:p>
            <a:pPr algn="ctr" defTabSz="1216660">
              <a:spcBef>
                <a:spcPct val="20000"/>
              </a:spcBef>
              <a:defRPr/>
            </a:pPr>
            <a:endParaRPr lang="en-US" b="1" dirty="0">
              <a:solidFill>
                <a:srgbClr val="445469"/>
              </a:solidFill>
              <a:latin typeface="Arial" panose="020B0604020202090204" pitchFamily="34" charset="0"/>
              <a:ea typeface="微软雅黑" panose="020B0503020204020204" pitchFamily="34" charset="-122"/>
              <a:sym typeface="Arial" panose="020B0604020202090204" pitchFamily="34" charset="0"/>
            </a:endParaRPr>
          </a:p>
        </p:txBody>
      </p:sp>
      <p:sp>
        <p:nvSpPr>
          <p:cNvPr id="26" name="TextBox 13">
            <a:extLst>
              <a:ext uri="{FF2B5EF4-FFF2-40B4-BE49-F238E27FC236}">
                <a16:creationId xmlns:a16="http://schemas.microsoft.com/office/drawing/2014/main" id="{0A1FFB69-213C-8155-ACFF-C6929CD2CB1E}"/>
              </a:ext>
            </a:extLst>
          </p:cNvPr>
          <p:cNvSpPr txBox="1"/>
          <p:nvPr/>
        </p:nvSpPr>
        <p:spPr>
          <a:xfrm>
            <a:off x="8491894" y="2411106"/>
            <a:ext cx="3150200" cy="1163395"/>
          </a:xfrm>
          <a:prstGeom prst="rect">
            <a:avLst/>
          </a:prstGeom>
          <a:noFill/>
        </p:spPr>
        <p:txBody>
          <a:bodyPr wrap="square" lIns="0" tIns="0" rIns="0" bIns="0" rtlCol="0" anchor="t" anchorCtr="0">
            <a:spAutoFit/>
          </a:bodyPr>
          <a:lstStyle/>
          <a:p>
            <a:pPr algn="ctr" defTabSz="1216660">
              <a:spcBef>
                <a:spcPct val="20000"/>
              </a:spcBef>
              <a:defRPr/>
            </a:pPr>
            <a:r>
              <a:rPr lang="en-US" altLang="zh-CN" b="1" dirty="0">
                <a:solidFill>
                  <a:srgbClr val="445469"/>
                </a:solidFill>
                <a:latin typeface="Arial" panose="020B0604020202090204" pitchFamily="34" charset="0"/>
                <a:ea typeface="微软雅黑" panose="020B0503020204020204" pitchFamily="34" charset="-122"/>
                <a:sym typeface="Arial" panose="020B0604020202090204" pitchFamily="34" charset="0"/>
              </a:rPr>
              <a:t>INFORMING POLICY AND REGULATION</a:t>
            </a:r>
            <a:br>
              <a:rPr lang="en-US" altLang="zh-CN" b="1" dirty="0">
                <a:solidFill>
                  <a:srgbClr val="445469"/>
                </a:solidFill>
                <a:latin typeface="Arial" panose="020B0604020202090204" pitchFamily="34" charset="0"/>
                <a:ea typeface="微软雅黑" panose="020B0503020204020204" pitchFamily="34" charset="-122"/>
                <a:sym typeface="Arial" panose="020B0604020202090204" pitchFamily="34" charset="0"/>
              </a:rPr>
            </a:br>
            <a:endParaRPr lang="en-US" altLang="zh-CN" b="1" dirty="0">
              <a:solidFill>
                <a:srgbClr val="445469"/>
              </a:solidFill>
              <a:latin typeface="Arial" panose="020B0604020202090204" pitchFamily="34" charset="0"/>
              <a:ea typeface="微软雅黑" panose="020B0503020204020204" pitchFamily="34" charset="-122"/>
              <a:sym typeface="Arial" panose="020B0604020202090204" pitchFamily="34" charset="0"/>
            </a:endParaRPr>
          </a:p>
          <a:p>
            <a:pPr algn="ctr" defTabSz="1216660">
              <a:spcBef>
                <a:spcPct val="20000"/>
              </a:spcBef>
              <a:defRPr/>
            </a:pPr>
            <a:endParaRPr lang="en-US" b="1" dirty="0">
              <a:solidFill>
                <a:srgbClr val="445469"/>
              </a:solidFill>
              <a:latin typeface="Arial" panose="020B0604020202090204" pitchFamily="34" charset="0"/>
              <a:ea typeface="微软雅黑" panose="020B0503020204020204" pitchFamily="34" charset="-122"/>
              <a:sym typeface="Arial" panose="020B0604020202090204" pitchFamily="34" charset="0"/>
            </a:endParaRPr>
          </a:p>
        </p:txBody>
      </p:sp>
      <p:sp>
        <p:nvSpPr>
          <p:cNvPr id="27" name="矩形 26">
            <a:extLst>
              <a:ext uri="{FF2B5EF4-FFF2-40B4-BE49-F238E27FC236}">
                <a16:creationId xmlns:a16="http://schemas.microsoft.com/office/drawing/2014/main" id="{50D2354C-109A-2BB8-ECBD-6E89546C28C9}"/>
              </a:ext>
            </a:extLst>
          </p:cNvPr>
          <p:cNvSpPr/>
          <p:nvPr/>
        </p:nvSpPr>
        <p:spPr>
          <a:xfrm>
            <a:off x="4288280" y="3222736"/>
            <a:ext cx="3571875" cy="3033138"/>
          </a:xfrm>
          <a:prstGeom prst="rect">
            <a:avLst/>
          </a:prstGeom>
          <a:noFill/>
        </p:spPr>
        <p:txBody>
          <a:bodyPr wrap="square" lIns="0" tIns="0" rIns="0" bIns="0" rtlCol="0" anchor="t" anchorCtr="0">
            <a:spAutoFit/>
          </a:bodyPr>
          <a:lstStyle/>
          <a:p>
            <a:pPr marL="285750" indent="-285750" defTabSz="1216660">
              <a:lnSpc>
                <a:spcPct val="120000"/>
              </a:lnSpc>
              <a:spcBef>
                <a:spcPct val="20000"/>
              </a:spcBef>
              <a:buFont typeface="Wingdings" pitchFamily="2" charset="2"/>
              <a:buChar char="n"/>
            </a:pPr>
            <a:r>
              <a:rPr lang="en-US" altLang="zh-CN" dirty="0">
                <a:solidFill>
                  <a:srgbClr val="445469"/>
                </a:solidFill>
                <a:latin typeface="Arial Hebrew Scholar" pitchFamily="2" charset="-79"/>
                <a:ea typeface="微软雅黑" panose="020B0503020204020204" pitchFamily="34" charset="-122"/>
                <a:cs typeface="Arial Hebrew Scholar" pitchFamily="2" charset="-79"/>
                <a:sym typeface="Arial" panose="020B0604020202090204" pitchFamily="34" charset="0"/>
              </a:rPr>
              <a:t>Examines how investors incorporate ESG information into their decision-making processes, influencing market dynamics.</a:t>
            </a:r>
          </a:p>
          <a:p>
            <a:pPr marL="285750" indent="-285750" defTabSz="1216660">
              <a:lnSpc>
                <a:spcPct val="120000"/>
              </a:lnSpc>
              <a:spcBef>
                <a:spcPct val="20000"/>
              </a:spcBef>
              <a:buFont typeface="Wingdings" pitchFamily="2" charset="2"/>
              <a:buChar char="n"/>
            </a:pPr>
            <a:r>
              <a:rPr lang="en-US" altLang="zh-CN" dirty="0">
                <a:solidFill>
                  <a:srgbClr val="445469"/>
                </a:solidFill>
                <a:latin typeface="Arial Hebrew Scholar" pitchFamily="2" charset="-79"/>
                <a:ea typeface="微软雅黑" panose="020B0503020204020204" pitchFamily="34" charset="-122"/>
                <a:cs typeface="Arial Hebrew Scholar" pitchFamily="2" charset="-79"/>
                <a:sym typeface="Arial" panose="020B0604020202090204" pitchFamily="34" charset="0"/>
              </a:rPr>
              <a:t>Highlights the evolving nature of investment strategies, reflecting changing societal attitudes towards sustainability and governance.</a:t>
            </a:r>
          </a:p>
        </p:txBody>
      </p:sp>
      <p:sp>
        <p:nvSpPr>
          <p:cNvPr id="28" name="矩形 27">
            <a:extLst>
              <a:ext uri="{FF2B5EF4-FFF2-40B4-BE49-F238E27FC236}">
                <a16:creationId xmlns:a16="http://schemas.microsoft.com/office/drawing/2014/main" id="{0FE90A32-58DF-909B-30D9-9BB55EAE93A5}"/>
              </a:ext>
            </a:extLst>
          </p:cNvPr>
          <p:cNvSpPr/>
          <p:nvPr/>
        </p:nvSpPr>
        <p:spPr>
          <a:xfrm>
            <a:off x="8491894" y="3152133"/>
            <a:ext cx="3571875" cy="3365537"/>
          </a:xfrm>
          <a:prstGeom prst="rect">
            <a:avLst/>
          </a:prstGeom>
          <a:noFill/>
        </p:spPr>
        <p:txBody>
          <a:bodyPr wrap="square" lIns="0" tIns="0" rIns="0" bIns="0" rtlCol="0" anchor="t" anchorCtr="0">
            <a:spAutoFit/>
          </a:bodyPr>
          <a:lstStyle/>
          <a:p>
            <a:pPr marL="285750" indent="-285750" defTabSz="1216660">
              <a:lnSpc>
                <a:spcPct val="120000"/>
              </a:lnSpc>
              <a:spcBef>
                <a:spcPct val="20000"/>
              </a:spcBef>
              <a:buFont typeface="Wingdings" pitchFamily="2" charset="2"/>
              <a:buChar char="n"/>
            </a:pPr>
            <a:r>
              <a:rPr lang="en-US" altLang="zh-CN" dirty="0">
                <a:solidFill>
                  <a:srgbClr val="445469"/>
                </a:solidFill>
                <a:latin typeface="Arial Hebrew Scholar" pitchFamily="2" charset="-79"/>
                <a:ea typeface="微软雅黑" panose="020B0503020204020204" pitchFamily="34" charset="-122"/>
                <a:cs typeface="Arial Hebrew Scholar" pitchFamily="2" charset="-79"/>
                <a:sym typeface="Arial" panose="020B0604020202090204" pitchFamily="34" charset="0"/>
              </a:rPr>
              <a:t>Offers empirical evidence to guide policy discussions on transparency, accountability, and sustainability in the corporate sector.</a:t>
            </a:r>
          </a:p>
          <a:p>
            <a:pPr marL="285750" indent="-285750" defTabSz="1216660">
              <a:lnSpc>
                <a:spcPct val="120000"/>
              </a:lnSpc>
              <a:spcBef>
                <a:spcPct val="20000"/>
              </a:spcBef>
              <a:buFont typeface="Wingdings" pitchFamily="2" charset="2"/>
              <a:buChar char="n"/>
            </a:pPr>
            <a:r>
              <a:rPr lang="en-US" altLang="zh-CN" dirty="0">
                <a:solidFill>
                  <a:srgbClr val="445469"/>
                </a:solidFill>
                <a:latin typeface="Arial Hebrew Scholar" pitchFamily="2" charset="-79"/>
                <a:ea typeface="微软雅黑" panose="020B0503020204020204" pitchFamily="34" charset="-122"/>
                <a:cs typeface="Arial Hebrew Scholar" pitchFamily="2" charset="-79"/>
                <a:sym typeface="Arial" panose="020B0604020202090204" pitchFamily="34" charset="0"/>
              </a:rPr>
              <a:t>Contributes to the development of effective regulatory frameworks, promoting responsible corporate practices and market integrity.</a:t>
            </a:r>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2671" y="571201"/>
            <a:ext cx="6068291" cy="5664647"/>
            <a:chOff x="2496157" y="237388"/>
            <a:chExt cx="6822015" cy="6383223"/>
          </a:xfrm>
        </p:grpSpPr>
        <p:pic>
          <p:nvPicPr>
            <p:cNvPr id="2" name="图片 1"/>
            <p:cNvPicPr>
              <a:picLocks noChangeAspect="1"/>
            </p:cNvPicPr>
            <p:nvPr/>
          </p:nvPicPr>
          <p:blipFill>
            <a:blip r:embed="rId3"/>
            <a:stretch>
              <a:fillRect/>
            </a:stretch>
          </p:blipFill>
          <p:spPr>
            <a:xfrm>
              <a:off x="2499730" y="237388"/>
              <a:ext cx="6818442" cy="6383223"/>
            </a:xfrm>
            <a:prstGeom prst="rect">
              <a:avLst/>
            </a:prstGeom>
          </p:spPr>
        </p:pic>
        <p:pic>
          <p:nvPicPr>
            <p:cNvPr id="4" name="图片 3"/>
            <p:cNvPicPr>
              <a:picLocks noChangeAspect="1"/>
            </p:cNvPicPr>
            <p:nvPr/>
          </p:nvPicPr>
          <p:blipFill>
            <a:blip r:embed="rId4" cstate="screen"/>
            <a:stretch>
              <a:fillRect/>
            </a:stretch>
          </p:blipFill>
          <p:spPr>
            <a:xfrm>
              <a:off x="2496157" y="237388"/>
              <a:ext cx="6822015" cy="6383065"/>
            </a:xfrm>
            <a:prstGeom prst="rect">
              <a:avLst/>
            </a:prstGeom>
          </p:spPr>
        </p:pic>
      </p:grpSp>
      <p:grpSp>
        <p:nvGrpSpPr>
          <p:cNvPr id="7" name="组合 6"/>
          <p:cNvGrpSpPr/>
          <p:nvPr/>
        </p:nvGrpSpPr>
        <p:grpSpPr>
          <a:xfrm>
            <a:off x="346734" y="829931"/>
            <a:ext cx="5144671" cy="5197160"/>
            <a:chOff x="346734" y="829931"/>
            <a:chExt cx="5144671" cy="5197160"/>
          </a:xfrm>
        </p:grpSpPr>
        <p:pic>
          <p:nvPicPr>
            <p:cNvPr id="6" name="图片 5"/>
            <p:cNvPicPr>
              <a:picLocks noChangeAspect="1"/>
            </p:cNvPicPr>
            <p:nvPr/>
          </p:nvPicPr>
          <p:blipFill>
            <a:blip r:embed="rId5"/>
            <a:stretch>
              <a:fillRect/>
            </a:stretch>
          </p:blipFill>
          <p:spPr>
            <a:xfrm>
              <a:off x="346734" y="829931"/>
              <a:ext cx="5144671" cy="5197160"/>
            </a:xfrm>
            <a:prstGeom prst="rect">
              <a:avLst/>
            </a:prstGeom>
          </p:spPr>
        </p:pic>
        <p:sp>
          <p:nvSpPr>
            <p:cNvPr id="3" name="文本框 2"/>
            <p:cNvSpPr txBox="1"/>
            <p:nvPr/>
          </p:nvSpPr>
          <p:spPr>
            <a:xfrm>
              <a:off x="1450931" y="2161083"/>
              <a:ext cx="3844955"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6672263" y="2708275"/>
            <a:ext cx="5289550" cy="1368425"/>
            <a:chOff x="6672263" y="2708275"/>
            <a:chExt cx="5289550" cy="1368425"/>
          </a:xfrm>
        </p:grpSpPr>
        <p:grpSp>
          <p:nvGrpSpPr>
            <p:cNvPr id="13" name="组合 2"/>
            <p:cNvGrpSpPr/>
            <p:nvPr/>
          </p:nvGrpSpPr>
          <p:grpSpPr bwMode="auto">
            <a:xfrm>
              <a:off x="6888163" y="3098800"/>
              <a:ext cx="4900564" cy="646331"/>
              <a:chOff x="322440" y="4184903"/>
              <a:chExt cx="4900847" cy="646549"/>
            </a:xfrm>
          </p:grpSpPr>
          <p:sp>
            <p:nvSpPr>
              <p:cNvPr id="14" name="文本框 13"/>
              <p:cNvSpPr txBox="1"/>
              <p:nvPr/>
            </p:nvSpPr>
            <p:spPr>
              <a:xfrm>
                <a:off x="1198791" y="4184903"/>
                <a:ext cx="4024496" cy="64654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Data Collection</a:t>
                </a:r>
                <a:r>
                  <a:rPr kumimoji="0" lang="zh-CN" altLang="en-US" sz="3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a:t>
                </a:r>
              </a:p>
            </p:txBody>
          </p:sp>
          <p:grpSp>
            <p:nvGrpSpPr>
              <p:cNvPr id="15" name="组合 4"/>
              <p:cNvGrpSpPr/>
              <p:nvPr/>
            </p:nvGrpSpPr>
            <p:grpSpPr bwMode="auto">
              <a:xfrm>
                <a:off x="322440" y="4202901"/>
                <a:ext cx="658251" cy="610334"/>
                <a:chOff x="2680724" y="3950006"/>
                <a:chExt cx="863174" cy="800339"/>
              </a:xfrm>
            </p:grpSpPr>
            <p:sp>
              <p:nvSpPr>
                <p:cNvPr id="16" name="任意多边形 15"/>
                <p:cNvSpPr/>
                <p:nvPr/>
              </p:nvSpPr>
              <p:spPr>
                <a:xfrm>
                  <a:off x="2711951" y="3949312"/>
                  <a:ext cx="832733" cy="801728"/>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0E35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任意多边形 16"/>
                <p:cNvSpPr/>
                <p:nvPr/>
              </p:nvSpPr>
              <p:spPr>
                <a:xfrm>
                  <a:off x="2680724" y="3959723"/>
                  <a:ext cx="863960" cy="699691"/>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solidFill>
                  <a:srgbClr val="8FB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sp>
          <p:nvSpPr>
            <p:cNvPr id="18" name="图文框 17"/>
            <p:cNvSpPr/>
            <p:nvPr/>
          </p:nvSpPr>
          <p:spPr>
            <a:xfrm>
              <a:off x="6672263" y="2708275"/>
              <a:ext cx="5289550" cy="1368425"/>
            </a:xfrm>
            <a:prstGeom prst="frame">
              <a:avLst>
                <a:gd name="adj1" fmla="val 1900"/>
              </a:avLst>
            </a:prstGeom>
            <a:gradFill>
              <a:gsLst>
                <a:gs pos="25000">
                  <a:srgbClr val="00D5B5"/>
                </a:gs>
                <a:gs pos="0">
                  <a:srgbClr val="F47508"/>
                </a:gs>
                <a:gs pos="49000">
                  <a:srgbClr val="F47508"/>
                </a:gs>
                <a:gs pos="72000">
                  <a:srgbClr val="0089AB"/>
                </a:gs>
                <a:gs pos="94000">
                  <a:srgbClr val="FEA300"/>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9" y="333477"/>
            <a:ext cx="4337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Source</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p>
        </p:txBody>
      </p:sp>
      <p:grpSp>
        <p:nvGrpSpPr>
          <p:cNvPr id="4" name="组合 3"/>
          <p:cNvGrpSpPr/>
          <p:nvPr/>
        </p:nvGrpSpPr>
        <p:grpSpPr>
          <a:xfrm>
            <a:off x="8166848" y="1735090"/>
            <a:ext cx="4025152" cy="4106791"/>
            <a:chOff x="8166848" y="1836691"/>
            <a:chExt cx="4025152" cy="4106791"/>
          </a:xfrm>
        </p:grpSpPr>
        <p:pic>
          <p:nvPicPr>
            <p:cNvPr id="5" name="图片 4"/>
            <p:cNvPicPr>
              <a:picLocks noChangeAspect="1"/>
            </p:cNvPicPr>
            <p:nvPr/>
          </p:nvPicPr>
          <p:blipFill rotWithShape="1">
            <a:blip r:embed="rId4" cstate="screen"/>
            <a:srcRect/>
            <a:stretch>
              <a:fillRect/>
            </a:stretch>
          </p:blipFill>
          <p:spPr>
            <a:xfrm>
              <a:off x="8166848" y="1836691"/>
              <a:ext cx="4025152" cy="4106791"/>
            </a:xfrm>
            <a:prstGeom prst="rect">
              <a:avLst/>
            </a:prstGeom>
          </p:spPr>
        </p:pic>
        <p:pic>
          <p:nvPicPr>
            <p:cNvPr id="6" name="图片 5"/>
            <p:cNvPicPr>
              <a:picLocks noChangeAspect="1"/>
            </p:cNvPicPr>
            <p:nvPr/>
          </p:nvPicPr>
          <p:blipFill rotWithShape="1">
            <a:blip r:embed="rId5" cstate="screen"/>
            <a:srcRect r="8347"/>
            <a:stretch>
              <a:fillRect/>
            </a:stretch>
          </p:blipFill>
          <p:spPr>
            <a:xfrm>
              <a:off x="8705707" y="2269169"/>
              <a:ext cx="3486293" cy="2354405"/>
            </a:xfrm>
            <a:prstGeom prst="rect">
              <a:avLst/>
            </a:prstGeom>
          </p:spPr>
        </p:pic>
      </p:grpSp>
      <p:grpSp>
        <p:nvGrpSpPr>
          <p:cNvPr id="7" name="组合 6"/>
          <p:cNvGrpSpPr/>
          <p:nvPr/>
        </p:nvGrpSpPr>
        <p:grpSpPr>
          <a:xfrm>
            <a:off x="721219" y="1735091"/>
            <a:ext cx="7709729" cy="3313255"/>
            <a:chOff x="1183779" y="2291871"/>
            <a:chExt cx="5902821" cy="2775706"/>
          </a:xfrm>
        </p:grpSpPr>
        <p:sp>
          <p:nvSpPr>
            <p:cNvPr id="8" name="Oval 10"/>
            <p:cNvSpPr>
              <a:spLocks noChangeAspect="1"/>
            </p:cNvSpPr>
            <p:nvPr/>
          </p:nvSpPr>
          <p:spPr>
            <a:xfrm>
              <a:off x="1189846" y="2291871"/>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13"/>
            <p:cNvSpPr>
              <a:spLocks noChangeAspect="1"/>
            </p:cNvSpPr>
            <p:nvPr/>
          </p:nvSpPr>
          <p:spPr>
            <a:xfrm>
              <a:off x="1183779" y="3549086"/>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14" descr="phone.png"/>
            <p:cNvPicPr>
              <a:picLocks noChangeAspect="1"/>
            </p:cNvPicPr>
            <p:nvPr/>
          </p:nvPicPr>
          <p:blipFill>
            <a:blip r:embed="rId6" cstate="screen"/>
            <a:stretch>
              <a:fillRect/>
            </a:stretch>
          </p:blipFill>
          <p:spPr>
            <a:xfrm>
              <a:off x="1338711" y="3692310"/>
              <a:ext cx="289548" cy="289548"/>
            </a:xfrm>
            <a:prstGeom prst="rect">
              <a:avLst/>
            </a:prstGeom>
          </p:spPr>
        </p:pic>
        <p:pic>
          <p:nvPicPr>
            <p:cNvPr id="11" name="Picture 15" descr="bulb.png"/>
            <p:cNvPicPr>
              <a:picLocks noChangeAspect="1"/>
            </p:cNvPicPr>
            <p:nvPr/>
          </p:nvPicPr>
          <p:blipFill>
            <a:blip r:embed="rId7" cstate="screen"/>
            <a:stretch>
              <a:fillRect/>
            </a:stretch>
          </p:blipFill>
          <p:spPr>
            <a:xfrm>
              <a:off x="1327006" y="2455214"/>
              <a:ext cx="289548" cy="289548"/>
            </a:xfrm>
            <a:prstGeom prst="rect">
              <a:avLst/>
            </a:prstGeom>
          </p:spPr>
        </p:pic>
        <p:sp>
          <p:nvSpPr>
            <p:cNvPr id="14" name="Oval 19"/>
            <p:cNvSpPr>
              <a:spLocks noChangeAspect="1"/>
            </p:cNvSpPr>
            <p:nvPr/>
          </p:nvSpPr>
          <p:spPr>
            <a:xfrm>
              <a:off x="1189846" y="4445716"/>
              <a:ext cx="576000" cy="576000"/>
            </a:xfrm>
            <a:prstGeom prst="ellipse">
              <a:avLst/>
            </a:prstGeom>
            <a:solidFill>
              <a:srgbClr val="03715B"/>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23" descr="cloud.png"/>
            <p:cNvPicPr>
              <a:picLocks noChangeAspect="1"/>
            </p:cNvPicPr>
            <p:nvPr/>
          </p:nvPicPr>
          <p:blipFill>
            <a:blip r:embed="rId8" cstate="screen"/>
            <a:stretch>
              <a:fillRect/>
            </a:stretch>
          </p:blipFill>
          <p:spPr>
            <a:xfrm>
              <a:off x="1357486" y="4554793"/>
              <a:ext cx="251998" cy="251998"/>
            </a:xfrm>
            <a:prstGeom prst="rect">
              <a:avLst/>
            </a:prstGeom>
          </p:spPr>
        </p:pic>
        <p:sp>
          <p:nvSpPr>
            <p:cNvPr id="16" name="矩形 15"/>
            <p:cNvSpPr/>
            <p:nvPr/>
          </p:nvSpPr>
          <p:spPr>
            <a:xfrm>
              <a:off x="2017306" y="2350806"/>
              <a:ext cx="5069294" cy="1381713"/>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lang="en-US" altLang="zh-CN" b="1" dirty="0">
                  <a:solidFill>
                    <a:srgbClr val="445469"/>
                  </a:solidFill>
                  <a:latin typeface="Arial" panose="020B0604020202090204" pitchFamily="34" charset="0"/>
                  <a:ea typeface="微软雅黑" panose="020B0503020204020204" pitchFamily="34" charset="-122"/>
                  <a:cs typeface="+mn-ea"/>
                </a:rPr>
                <a:t>Direct</a:t>
              </a:r>
              <a:r>
                <a:rPr lang="zh-CN" altLang="en-US" b="1" dirty="0">
                  <a:solidFill>
                    <a:srgbClr val="445469"/>
                  </a:solidFill>
                  <a:latin typeface="Arial" panose="020B0604020202090204" pitchFamily="34" charset="0"/>
                  <a:ea typeface="微软雅黑" panose="020B0503020204020204" pitchFamily="34" charset="-122"/>
                  <a:cs typeface="+mn-ea"/>
                </a:rPr>
                <a:t> </a:t>
              </a:r>
              <a:r>
                <a:rPr lang="en-US" altLang="zh-CN" b="1" dirty="0">
                  <a:solidFill>
                    <a:srgbClr val="445469"/>
                  </a:solidFill>
                  <a:latin typeface="Arial" panose="020B0604020202090204" pitchFamily="34" charset="0"/>
                  <a:ea typeface="微软雅黑" panose="020B0503020204020204" pitchFamily="34" charset="-122"/>
                  <a:cs typeface="+mn-ea"/>
                </a:rPr>
                <a:t>filtered</a:t>
              </a:r>
              <a:r>
                <a:rPr lang="zh-CN" altLang="en-US" b="1" dirty="0">
                  <a:solidFill>
                    <a:srgbClr val="445469"/>
                  </a:solidFill>
                  <a:latin typeface="Arial" panose="020B0604020202090204" pitchFamily="34" charset="0"/>
                  <a:ea typeface="微软雅黑" panose="020B0503020204020204" pitchFamily="34" charset="-122"/>
                  <a:cs typeface="+mn-ea"/>
                </a:rPr>
                <a:t> </a:t>
              </a:r>
              <a:r>
                <a:rPr lang="en-US" altLang="zh-CN" b="1" dirty="0">
                  <a:solidFill>
                    <a:srgbClr val="445469"/>
                  </a:solidFill>
                  <a:latin typeface="Arial" panose="020B0604020202090204" pitchFamily="34" charset="0"/>
                  <a:ea typeface="微软雅黑" panose="020B0503020204020204" pitchFamily="34" charset="-122"/>
                  <a:cs typeface="+mn-ea"/>
                </a:rPr>
                <a:t>and</a:t>
              </a:r>
              <a:r>
                <a:rPr lang="zh-CN" altLang="en-US" b="1" dirty="0">
                  <a:solidFill>
                    <a:srgbClr val="445469"/>
                  </a:solidFill>
                  <a:latin typeface="Arial" panose="020B0604020202090204" pitchFamily="34" charset="0"/>
                  <a:ea typeface="微软雅黑" panose="020B0503020204020204" pitchFamily="34" charset="-122"/>
                  <a:cs typeface="+mn-ea"/>
                </a:rPr>
                <a:t> </a:t>
              </a:r>
              <a:r>
                <a:rPr lang="en-US" altLang="zh-CN" b="1" dirty="0">
                  <a:solidFill>
                    <a:srgbClr val="445469"/>
                  </a:solidFill>
                  <a:latin typeface="Arial" panose="020B0604020202090204" pitchFamily="34" charset="0"/>
                  <a:ea typeface="微软雅黑" panose="020B0503020204020204" pitchFamily="34" charset="-122"/>
                  <a:cs typeface="+mn-ea"/>
                </a:rPr>
                <a:t>download</a:t>
              </a:r>
              <a:r>
                <a:rPr lang="zh-CN" altLang="en-US" b="1" dirty="0">
                  <a:solidFill>
                    <a:srgbClr val="445469"/>
                  </a:solidFill>
                  <a:latin typeface="Arial" panose="020B0604020202090204" pitchFamily="34" charset="0"/>
                  <a:ea typeface="微软雅黑" panose="020B0503020204020204" pitchFamily="34" charset="-122"/>
                  <a:cs typeface="+mn-ea"/>
                </a:rPr>
                <a:t> </a:t>
              </a:r>
              <a:r>
                <a:rPr lang="en-US" altLang="zh-CN" b="1" dirty="0">
                  <a:solidFill>
                    <a:srgbClr val="445469"/>
                  </a:solidFill>
                  <a:latin typeface="Arial" panose="020B0604020202090204" pitchFamily="34" charset="0"/>
                  <a:ea typeface="微软雅黑" panose="020B0503020204020204" pitchFamily="34" charset="-122"/>
                  <a:cs typeface="+mn-ea"/>
                </a:rPr>
                <a:t>f</a:t>
              </a:r>
              <a:r>
                <a:rPr lang="en-US" b="1" dirty="0">
                  <a:solidFill>
                    <a:srgbClr val="445469"/>
                  </a:solidFill>
                  <a:latin typeface="Arial" panose="020B0604020202090204" pitchFamily="34" charset="0"/>
                  <a:ea typeface="微软雅黑" panose="020B0503020204020204" pitchFamily="34" charset="-122"/>
                  <a:cs typeface="+mn-ea"/>
                </a:rPr>
                <a:t>inancial performance indicator data</a:t>
              </a:r>
              <a:r>
                <a:rPr lang="zh-CN" altLang="en-US" b="1" dirty="0">
                  <a:solidFill>
                    <a:srgbClr val="445469"/>
                  </a:solidFill>
                  <a:latin typeface="Arial" panose="020B0604020202090204" pitchFamily="34" charset="0"/>
                  <a:ea typeface="微软雅黑" panose="020B0503020204020204" pitchFamily="34" charset="-122"/>
                  <a:cs typeface="+mn-ea"/>
                </a:rPr>
                <a:t> </a:t>
              </a:r>
              <a:r>
                <a:rPr lang="en-US" altLang="zh-CN" b="1" dirty="0">
                  <a:solidFill>
                    <a:srgbClr val="445469"/>
                  </a:solidFill>
                  <a:latin typeface="Arial" panose="020B0604020202090204" pitchFamily="34" charset="0"/>
                  <a:ea typeface="微软雅黑" panose="020B0503020204020204" pitchFamily="34" charset="-122"/>
                  <a:cs typeface="+mn-ea"/>
                </a:rPr>
                <a:t>(ROE and Solvency</a:t>
              </a:r>
              <a:r>
                <a:rPr lang="zh-CN" altLang="en-US" b="1" dirty="0">
                  <a:solidFill>
                    <a:srgbClr val="445469"/>
                  </a:solidFill>
                  <a:latin typeface="Arial" panose="020B0604020202090204" pitchFamily="34" charset="0"/>
                  <a:ea typeface="微软雅黑" panose="020B0503020204020204" pitchFamily="34" charset="-122"/>
                  <a:cs typeface="+mn-ea"/>
                </a:rPr>
                <a:t> </a:t>
              </a:r>
              <a:r>
                <a:rPr lang="en-US" altLang="zh-CN" b="1" dirty="0">
                  <a:solidFill>
                    <a:srgbClr val="445469"/>
                  </a:solidFill>
                  <a:latin typeface="Arial" panose="020B0604020202090204" pitchFamily="34" charset="0"/>
                  <a:ea typeface="微软雅黑" panose="020B0503020204020204" pitchFamily="34" charset="-122"/>
                  <a:cs typeface="+mn-ea"/>
                </a:rPr>
                <a:t>ratio that characterize the profitability and risk performance of the company)</a:t>
              </a:r>
              <a:r>
                <a:rPr lang="en-US" b="1" dirty="0">
                  <a:solidFill>
                    <a:srgbClr val="445469"/>
                  </a:solidFill>
                  <a:latin typeface="Arial" panose="020B0604020202090204" pitchFamily="34" charset="0"/>
                  <a:ea typeface="微软雅黑" panose="020B0503020204020204" pitchFamily="34" charset="-122"/>
                  <a:cs typeface="+mn-ea"/>
                </a:rPr>
                <a:t> from Orbis database: https://</a:t>
              </a:r>
              <a:r>
                <a:rPr lang="en-US" b="1" dirty="0" err="1">
                  <a:solidFill>
                    <a:srgbClr val="445469"/>
                  </a:solidFill>
                  <a:latin typeface="Arial" panose="020B0604020202090204" pitchFamily="34" charset="0"/>
                  <a:ea typeface="微软雅黑" panose="020B0503020204020204" pitchFamily="34" charset="-122"/>
                  <a:cs typeface="+mn-ea"/>
                </a:rPr>
                <a:t>login.bvdinfo.com</a:t>
              </a:r>
              <a:r>
                <a:rPr lang="en-US" b="1" dirty="0">
                  <a:solidFill>
                    <a:srgbClr val="445469"/>
                  </a:solidFill>
                  <a:latin typeface="Arial" panose="020B0604020202090204" pitchFamily="34" charset="0"/>
                  <a:ea typeface="微软雅黑" panose="020B0503020204020204" pitchFamily="34" charset="-122"/>
                  <a:cs typeface="+mn-ea"/>
                </a:rPr>
                <a:t>/R1/Orbis; </a:t>
              </a:r>
            </a:p>
            <a:p>
              <a:pPr marL="0" marR="0" lvl="0" indent="0" algn="l" defTabSz="1216660" rtl="0" eaLnBrk="1" fontAlgn="auto" latinLnBrk="0" hangingPunct="1">
                <a:lnSpc>
                  <a:spcPct val="120000"/>
                </a:lnSpc>
                <a:spcBef>
                  <a:spcPct val="20000"/>
                </a:spcBef>
                <a:spcAft>
                  <a:spcPts val="0"/>
                </a:spcAft>
                <a:buClrTx/>
                <a:buSzTx/>
                <a:buFontTx/>
                <a:buNone/>
                <a:tabLst/>
                <a:defRPr/>
              </a:pPr>
              <a:endParaRPr kumimoji="0" lang="en-US" altLang="zh-CN" sz="16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endParaRPr>
            </a:p>
          </p:txBody>
        </p:sp>
        <p:sp>
          <p:nvSpPr>
            <p:cNvPr id="17" name="矩形 16"/>
            <p:cNvSpPr/>
            <p:nvPr/>
          </p:nvSpPr>
          <p:spPr>
            <a:xfrm>
              <a:off x="2015090" y="3547239"/>
              <a:ext cx="5069294" cy="1348193"/>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lang="en-US" altLang="zh-CN" b="1" dirty="0">
                  <a:solidFill>
                    <a:srgbClr val="445469"/>
                  </a:solidFill>
                  <a:latin typeface="Arial" panose="020B0604020202090204" pitchFamily="34" charset="0"/>
                  <a:ea typeface="微软雅黑" panose="020B0503020204020204" pitchFamily="34" charset="-122"/>
                  <a:cs typeface="+mn-ea"/>
                </a:rPr>
                <a:t>Scrapped</a:t>
              </a:r>
              <a:r>
                <a:rPr lang="zh-CN" altLang="en-US" b="1" dirty="0">
                  <a:solidFill>
                    <a:srgbClr val="445469"/>
                  </a:solidFill>
                  <a:latin typeface="Arial" panose="020B0604020202090204" pitchFamily="34" charset="0"/>
                  <a:ea typeface="微软雅黑" panose="020B0503020204020204" pitchFamily="34" charset="-122"/>
                  <a:cs typeface="+mn-ea"/>
                </a:rPr>
                <a:t> </a:t>
              </a:r>
              <a:r>
                <a:rPr lang="en-US" altLang="zh-CN" b="1" dirty="0">
                  <a:solidFill>
                    <a:srgbClr val="445469"/>
                  </a:solidFill>
                  <a:latin typeface="Arial" panose="020B0604020202090204" pitchFamily="34" charset="0"/>
                  <a:ea typeface="微软雅黑" panose="020B0503020204020204" pitchFamily="34" charset="-122"/>
                  <a:cs typeface="+mn-ea"/>
                </a:rPr>
                <a:t>E</a:t>
              </a:r>
              <a:r>
                <a:rPr lang="en-US" b="1" dirty="0">
                  <a:solidFill>
                    <a:srgbClr val="445469"/>
                  </a:solidFill>
                  <a:latin typeface="Arial" panose="020B0604020202090204" pitchFamily="34" charset="0"/>
                  <a:ea typeface="微软雅黑" panose="020B0503020204020204" pitchFamily="34" charset="-122"/>
                  <a:cs typeface="+mn-ea"/>
                </a:rPr>
                <a:t>SG content used for sentiment analysis from financial report</a:t>
              </a:r>
              <a:r>
                <a:rPr lang="zh-CN" altLang="en-US" b="1" dirty="0">
                  <a:solidFill>
                    <a:srgbClr val="445469"/>
                  </a:solidFill>
                  <a:latin typeface="Arial" panose="020B0604020202090204" pitchFamily="34" charset="0"/>
                  <a:ea typeface="微软雅黑" panose="020B0503020204020204" pitchFamily="34" charset="-122"/>
                  <a:cs typeface="+mn-ea"/>
                </a:rPr>
                <a:t>：</a:t>
              </a:r>
              <a:r>
                <a:rPr lang="en-US" b="1" dirty="0">
                  <a:solidFill>
                    <a:srgbClr val="445469"/>
                  </a:solidFill>
                  <a:latin typeface="Arial" panose="020B0604020202090204" pitchFamily="34" charset="0"/>
                  <a:ea typeface="微软雅黑" panose="020B0503020204020204" pitchFamily="34" charset="-122"/>
                  <a:cs typeface="+mn-ea"/>
                </a:rPr>
                <a:t>EDGAR filing - 10K annual financial report:</a:t>
              </a:r>
              <a:r>
                <a:rPr lang="zh-CN" altLang="en-US" b="1" dirty="0">
                  <a:solidFill>
                    <a:srgbClr val="445469"/>
                  </a:solidFill>
                  <a:latin typeface="Arial" panose="020B0604020202090204" pitchFamily="34" charset="0"/>
                  <a:ea typeface="微软雅黑" panose="020B0503020204020204" pitchFamily="34" charset="-122"/>
                  <a:cs typeface="+mn-ea"/>
                </a:rPr>
                <a:t> </a:t>
              </a:r>
              <a:r>
                <a:rPr lang="en-US" b="1" dirty="0">
                  <a:solidFill>
                    <a:srgbClr val="445469"/>
                  </a:solidFill>
                  <a:latin typeface="Arial" panose="020B0604020202090204" pitchFamily="34" charset="0"/>
                  <a:ea typeface="微软雅黑" panose="020B0503020204020204" pitchFamily="34" charset="-122"/>
                  <a:cs typeface="+mn-ea"/>
                </a:rPr>
                <a:t>https://</a:t>
              </a:r>
              <a:r>
                <a:rPr lang="en-US" b="1" dirty="0" err="1">
                  <a:solidFill>
                    <a:srgbClr val="445469"/>
                  </a:solidFill>
                  <a:latin typeface="Arial" panose="020B0604020202090204" pitchFamily="34" charset="0"/>
                  <a:ea typeface="微软雅黑" panose="020B0503020204020204" pitchFamily="34" charset="-122"/>
                  <a:cs typeface="+mn-ea"/>
                </a:rPr>
                <a:t>www.sec.gov</a:t>
              </a:r>
              <a:r>
                <a:rPr lang="en-US" b="1" dirty="0">
                  <a:solidFill>
                    <a:srgbClr val="445469"/>
                  </a:solidFill>
                  <a:latin typeface="Arial" panose="020B0604020202090204" pitchFamily="34" charset="0"/>
                  <a:ea typeface="微软雅黑" panose="020B0503020204020204" pitchFamily="34" charset="-122"/>
                  <a:cs typeface="+mn-ea"/>
                </a:rPr>
                <a:t>/</a:t>
              </a:r>
              <a:r>
                <a:rPr lang="en-US" b="1" dirty="0" err="1">
                  <a:solidFill>
                    <a:srgbClr val="445469"/>
                  </a:solidFill>
                  <a:latin typeface="Arial" panose="020B0604020202090204" pitchFamily="34" charset="0"/>
                  <a:ea typeface="微软雅黑" panose="020B0503020204020204" pitchFamily="34" charset="-122"/>
                  <a:cs typeface="+mn-ea"/>
                </a:rPr>
                <a:t>edgar</a:t>
              </a:r>
              <a:r>
                <a:rPr lang="en-US" b="1" dirty="0">
                  <a:solidFill>
                    <a:srgbClr val="445469"/>
                  </a:solidFill>
                  <a:latin typeface="Arial" panose="020B0604020202090204" pitchFamily="34" charset="0"/>
                  <a:ea typeface="微软雅黑" panose="020B0503020204020204" pitchFamily="34" charset="-122"/>
                  <a:cs typeface="+mn-ea"/>
                </a:rPr>
                <a:t>/</a:t>
              </a:r>
              <a:r>
                <a:rPr lang="en-US" b="1" dirty="0" err="1">
                  <a:solidFill>
                    <a:srgbClr val="445469"/>
                  </a:solidFill>
                  <a:latin typeface="Arial" panose="020B0604020202090204" pitchFamily="34" charset="0"/>
                  <a:ea typeface="微软雅黑" panose="020B0503020204020204" pitchFamily="34" charset="-122"/>
                  <a:cs typeface="+mn-ea"/>
                </a:rPr>
                <a:t>searchedgar</a:t>
              </a:r>
              <a:r>
                <a:rPr lang="en-US" b="1" dirty="0">
                  <a:solidFill>
                    <a:srgbClr val="445469"/>
                  </a:solidFill>
                  <a:latin typeface="Arial" panose="020B0604020202090204" pitchFamily="34" charset="0"/>
                  <a:ea typeface="微软雅黑" panose="020B0503020204020204" pitchFamily="34" charset="-122"/>
                  <a:cs typeface="+mn-ea"/>
                </a:rPr>
                <a:t>/</a:t>
              </a:r>
              <a:r>
                <a:rPr lang="en-US" b="1" dirty="0" err="1">
                  <a:solidFill>
                    <a:srgbClr val="445469"/>
                  </a:solidFill>
                  <a:latin typeface="Arial" panose="020B0604020202090204" pitchFamily="34" charset="0"/>
                  <a:ea typeface="微软雅黑" panose="020B0503020204020204" pitchFamily="34" charset="-122"/>
                  <a:cs typeface="+mn-ea"/>
                </a:rPr>
                <a:t>companysearch</a:t>
              </a:r>
              <a:r>
                <a:rPr lang="en-US" b="1" dirty="0">
                  <a:solidFill>
                    <a:srgbClr val="445469"/>
                  </a:solidFill>
                  <a:latin typeface="Arial" panose="020B0604020202090204" pitchFamily="34" charset="0"/>
                  <a:ea typeface="微软雅黑" panose="020B0503020204020204" pitchFamily="34" charset="-122"/>
                  <a:cs typeface="+mn-ea"/>
                </a:rPr>
                <a:t> </a:t>
              </a:r>
            </a:p>
            <a:p>
              <a:pPr marL="0" marR="0" lvl="0" indent="0" algn="l" defTabSz="1216660" rtl="0" eaLnBrk="1" fontAlgn="auto" latinLnBrk="0" hangingPunct="1">
                <a:lnSpc>
                  <a:spcPct val="120000"/>
                </a:lnSpc>
                <a:spcBef>
                  <a:spcPct val="20000"/>
                </a:spcBef>
                <a:spcAft>
                  <a:spcPts val="0"/>
                </a:spcAft>
                <a:buClrTx/>
                <a:buSzTx/>
                <a:buFontTx/>
                <a:buNone/>
                <a:tabLst/>
                <a:defRPr/>
              </a:pPr>
              <a:endParaRPr kumimoji="0" lang="en-US" altLang="zh-CN"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endParaRPr>
            </a:p>
          </p:txBody>
        </p:sp>
        <p:sp>
          <p:nvSpPr>
            <p:cNvPr id="18" name="矩形 17"/>
            <p:cNvSpPr/>
            <p:nvPr/>
          </p:nvSpPr>
          <p:spPr>
            <a:xfrm>
              <a:off x="2017306" y="4554793"/>
              <a:ext cx="5069294" cy="512784"/>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lang="en-US" b="1" dirty="0">
                  <a:solidFill>
                    <a:srgbClr val="445469"/>
                  </a:solidFill>
                  <a:latin typeface="Arial" panose="020B0604020202090204" pitchFamily="34" charset="0"/>
                  <a:ea typeface="微软雅黑" panose="020B0503020204020204" pitchFamily="34" charset="-122"/>
                  <a:cs typeface="+mn-ea"/>
                </a:rPr>
                <a:t>Time period</a:t>
              </a:r>
              <a:r>
                <a:rPr lang="zh-CN" altLang="en-US" b="1" dirty="0">
                  <a:solidFill>
                    <a:srgbClr val="445469"/>
                  </a:solidFill>
                  <a:latin typeface="Arial" panose="020B0604020202090204" pitchFamily="34" charset="0"/>
                  <a:ea typeface="微软雅黑" panose="020B0503020204020204" pitchFamily="34" charset="-122"/>
                  <a:cs typeface="+mn-ea"/>
                </a:rPr>
                <a:t>：</a:t>
              </a:r>
              <a:r>
                <a:rPr lang="en-US" b="1" dirty="0">
                  <a:solidFill>
                    <a:srgbClr val="445469"/>
                  </a:solidFill>
                  <a:latin typeface="Arial" panose="020B0604020202090204" pitchFamily="34" charset="0"/>
                  <a:ea typeface="微软雅黑" panose="020B0503020204020204" pitchFamily="34" charset="-122"/>
                  <a:cs typeface="+mn-ea"/>
                </a:rPr>
                <a:t>2023</a:t>
              </a:r>
            </a:p>
            <a:p>
              <a:pPr marL="0" marR="0" lvl="0" indent="0" algn="l" defTabSz="1216660" rtl="0" eaLnBrk="1" fontAlgn="auto" latinLnBrk="0" hangingPunct="1">
                <a:lnSpc>
                  <a:spcPct val="120000"/>
                </a:lnSpc>
                <a:spcBef>
                  <a:spcPct val="20000"/>
                </a:spcBef>
                <a:spcAft>
                  <a:spcPts val="0"/>
                </a:spcAft>
                <a:buClrTx/>
                <a:buSzTx/>
                <a:buFontTx/>
                <a:buNone/>
                <a:tabLst/>
                <a:defRPr/>
              </a:pPr>
              <a:endParaRPr kumimoji="0" lang="en-US" altLang="zh-CN" sz="1400" b="0" i="0" u="none" strike="noStrike" kern="120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screen"/>
          <a:srcRect/>
          <a:stretch>
            <a:fillRect/>
          </a:stretch>
        </p:blipFill>
        <p:spPr>
          <a:xfrm>
            <a:off x="261257" y="159659"/>
            <a:ext cx="949376" cy="870856"/>
          </a:xfrm>
          <a:prstGeom prst="rect">
            <a:avLst/>
          </a:prstGeom>
        </p:spPr>
      </p:pic>
      <p:sp>
        <p:nvSpPr>
          <p:cNvPr id="13" name="文本框 12"/>
          <p:cNvSpPr txBox="1"/>
          <p:nvPr/>
        </p:nvSpPr>
        <p:spPr>
          <a:xfrm>
            <a:off x="495188" y="333477"/>
            <a:ext cx="93548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collection</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process</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dynamic</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scrapping</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724093" y="3843396"/>
            <a:ext cx="4673438"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18E66865-0BB1-335C-84F0-801E0A3F3982}"/>
              </a:ext>
            </a:extLst>
          </p:cNvPr>
          <p:cNvGraphicFramePr/>
          <p:nvPr>
            <p:extLst>
              <p:ext uri="{D42A27DB-BD31-4B8C-83A1-F6EECF244321}">
                <p14:modId xmlns:p14="http://schemas.microsoft.com/office/powerpoint/2010/main" val="274118329"/>
              </p:ext>
            </p:extLst>
          </p:nvPr>
        </p:nvGraphicFramePr>
        <p:xfrm>
          <a:off x="1091821" y="856698"/>
          <a:ext cx="10213488" cy="5667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a:extLst>
              <a:ext uri="{FF2B5EF4-FFF2-40B4-BE49-F238E27FC236}">
                <a16:creationId xmlns:a16="http://schemas.microsoft.com/office/drawing/2014/main" id="{238F7938-CCCD-B881-2537-8AD31D0150C0}"/>
              </a:ext>
            </a:extLst>
          </p:cNvPr>
          <p:cNvPicPr>
            <a:picLocks noChangeAspect="1"/>
          </p:cNvPicPr>
          <p:nvPr/>
        </p:nvPicPr>
        <p:blipFill>
          <a:blip r:embed="rId9"/>
          <a:stretch>
            <a:fillRect/>
          </a:stretch>
        </p:blipFill>
        <p:spPr>
          <a:xfrm>
            <a:off x="5652899" y="1180849"/>
            <a:ext cx="4744632" cy="1277400"/>
          </a:xfrm>
          <a:prstGeom prst="rect">
            <a:avLst/>
          </a:prstGeom>
        </p:spPr>
      </p:pic>
      <p:pic>
        <p:nvPicPr>
          <p:cNvPr id="19" name="Picture 18">
            <a:extLst>
              <a:ext uri="{FF2B5EF4-FFF2-40B4-BE49-F238E27FC236}">
                <a16:creationId xmlns:a16="http://schemas.microsoft.com/office/drawing/2014/main" id="{F108081A-34C3-A396-8F3D-A30AAB4F68F2}"/>
              </a:ext>
            </a:extLst>
          </p:cNvPr>
          <p:cNvPicPr>
            <a:picLocks noChangeAspect="1"/>
          </p:cNvPicPr>
          <p:nvPr/>
        </p:nvPicPr>
        <p:blipFill>
          <a:blip r:embed="rId10"/>
          <a:stretch>
            <a:fillRect/>
          </a:stretch>
        </p:blipFill>
        <p:spPr>
          <a:xfrm>
            <a:off x="7933893" y="2589364"/>
            <a:ext cx="4258107" cy="2236749"/>
          </a:xfrm>
          <a:prstGeom prst="rect">
            <a:avLst/>
          </a:prstGeom>
        </p:spPr>
      </p:pic>
      <p:pic>
        <p:nvPicPr>
          <p:cNvPr id="20" name="Picture 19">
            <a:extLst>
              <a:ext uri="{FF2B5EF4-FFF2-40B4-BE49-F238E27FC236}">
                <a16:creationId xmlns:a16="http://schemas.microsoft.com/office/drawing/2014/main" id="{9D1BAF5A-F569-02FF-0E93-4A5E16FF7B2A}"/>
              </a:ext>
            </a:extLst>
          </p:cNvPr>
          <p:cNvPicPr>
            <a:picLocks noChangeAspect="1"/>
          </p:cNvPicPr>
          <p:nvPr/>
        </p:nvPicPr>
        <p:blipFill>
          <a:blip r:embed="rId11"/>
          <a:stretch>
            <a:fillRect/>
          </a:stretch>
        </p:blipFill>
        <p:spPr>
          <a:xfrm>
            <a:off x="2232036" y="5855454"/>
            <a:ext cx="5881169" cy="566050"/>
          </a:xfrm>
          <a:prstGeom prst="rect">
            <a:avLst/>
          </a:prstGeom>
        </p:spPr>
      </p:pic>
      <p:sp>
        <p:nvSpPr>
          <p:cNvPr id="2" name="TextBox 1">
            <a:extLst>
              <a:ext uri="{FF2B5EF4-FFF2-40B4-BE49-F238E27FC236}">
                <a16:creationId xmlns:a16="http://schemas.microsoft.com/office/drawing/2014/main" id="{4B2FE8A5-D368-8F62-9E39-B1FD3E7D89E2}"/>
              </a:ext>
            </a:extLst>
          </p:cNvPr>
          <p:cNvSpPr txBox="1"/>
          <p:nvPr/>
        </p:nvSpPr>
        <p:spPr>
          <a:xfrm>
            <a:off x="1319134" y="3843396"/>
            <a:ext cx="1873771" cy="369332"/>
          </a:xfrm>
          <a:prstGeom prst="rect">
            <a:avLst/>
          </a:prstGeom>
          <a:noFill/>
        </p:spPr>
        <p:txBody>
          <a:bodyPr wrap="square" rtlCol="0">
            <a:spAutoFit/>
          </a:bodyPr>
          <a:lstStyle/>
          <a:p>
            <a:r>
              <a:rPr lang="en-US" altLang="zh-CN" b="1" dirty="0"/>
              <a:t>selenium</a:t>
            </a:r>
            <a:endParaRPr lang="en-US" b="1" dirty="0"/>
          </a:p>
        </p:txBody>
      </p:sp>
    </p:spTree>
  </p:cSld>
  <p:clrMapOvr>
    <a:masterClrMapping/>
  </p:clrMapOvr>
  <mc:AlternateContent xmlns:mc="http://schemas.openxmlformats.org/markup-compatibility/2006" xmlns:p14="http://schemas.microsoft.com/office/powerpoint/2010/main">
    <mc:Choice Requires="p14">
      <p:transition spd="slow" p14:dur="3000">
        <p14:prism isInverted="1"/>
      </p:transition>
    </mc:Choice>
    <mc:Fallback xmlns="">
      <p:transition spd="slow">
        <p:fade/>
      </p:transition>
    </mc:Fallback>
  </mc:AlternateContent>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1200</TotalTime>
  <Words>4168</Words>
  <Application>Microsoft Macintosh PowerPoint</Application>
  <PresentationFormat>Widescreen</PresentationFormat>
  <Paragraphs>268</Paragraphs>
  <Slides>42</Slides>
  <Notes>42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Arial Bold</vt:lpstr>
      <vt:lpstr>Arial Regular</vt:lpstr>
      <vt:lpstr>CMR12</vt:lpstr>
      <vt:lpstr>微软雅黑</vt:lpstr>
      <vt:lpstr>微软雅黑</vt:lpstr>
      <vt:lpstr>SimSun</vt:lpstr>
      <vt:lpstr>Söhne</vt:lpstr>
      <vt:lpstr>Arial</vt:lpstr>
      <vt:lpstr>Arial Hebrew Scholar</vt:lpstr>
      <vt:lpstr>Calibri</vt:lpstr>
      <vt:lpstr>Calibri Light</vt:lpstr>
      <vt:lpstr>Lato</vt:lpstr>
      <vt:lpstr>Times New Roman</vt:lpstr>
      <vt:lpstr>Wingdings</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绿色墨迹</dc:title>
  <dc:creator>第一PPT</dc:creator>
  <cp:keywords>www.1ppt.com</cp:keywords>
  <dc:description>www.1ppt.com</dc:description>
  <cp:lastModifiedBy>Hui YU</cp:lastModifiedBy>
  <cp:revision>146</cp:revision>
  <dcterms:created xsi:type="dcterms:W3CDTF">2020-07-06T14:51:56Z</dcterms:created>
  <dcterms:modified xsi:type="dcterms:W3CDTF">2024-03-08T04:30:19Z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2052-2.4.0.3944</vt:lpwstr>
  </property>
</Properties>
</file>